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256" r:id="rId2"/>
    <p:sldId id="267" r:id="rId3"/>
    <p:sldId id="268" r:id="rId4"/>
    <p:sldId id="259" r:id="rId5"/>
    <p:sldId id="269" r:id="rId6"/>
    <p:sldId id="270" r:id="rId7"/>
    <p:sldId id="264" r:id="rId8"/>
    <p:sldId id="272" r:id="rId9"/>
    <p:sldId id="265" r:id="rId10"/>
    <p:sldId id="262" r:id="rId11"/>
    <p:sldId id="271" r:id="rId12"/>
    <p:sldId id="266" r:id="rId13"/>
  </p:sldIdLst>
  <p:sldSz cx="9144000" cy="6858000" type="screen4x3"/>
  <p:notesSz cx="6858000" cy="92964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Pi" initials="" lastIdx="15" clrIdx="0"/>
  <p:cmAuthor id="1" name="Susan Moran" initials="" lastIdx="10" clrIdx="1"/>
  <p:cmAuthor id="2" name="N Williams" initials=""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598" autoAdjust="0"/>
    <p:restoredTop sz="86392" autoAdjust="0"/>
  </p:normalViewPr>
  <p:slideViewPr>
    <p:cSldViewPr snapToGrid="0" snapToObjects="1">
      <p:cViewPr>
        <p:scale>
          <a:sx n="75" d="100"/>
          <a:sy n="75" d="100"/>
        </p:scale>
        <p:origin x="-2028" y="-924"/>
      </p:cViewPr>
      <p:guideLst>
        <p:guide orient="horz" pos="2160"/>
        <p:guide pos="2880"/>
      </p:guideLst>
    </p:cSldViewPr>
  </p:slideViewPr>
  <p:outlineViewPr>
    <p:cViewPr>
      <p:scale>
        <a:sx n="33" d="100"/>
        <a:sy n="33" d="100"/>
      </p:scale>
      <p:origin x="0" y="4416"/>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18EF600A-D2F0-4068-847F-3877B1BEC5AC}" type="datetimeFigureOut">
              <a:rPr lang="en-US"/>
              <a:pPr>
                <a:defRPr/>
              </a:pPr>
              <a:t>4/10/2012</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3DA6D051-0B1D-4FF4-AE64-A6DDDF47E2B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D6FF4517-B628-4A29-8C1F-A22010A9F014}" type="datetimeFigureOut">
              <a:rPr lang="en-US"/>
              <a:pPr>
                <a:defRPr/>
              </a:pPr>
              <a:t>4/10/2012</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B942C1CC-38F6-43BD-9708-560DF39F1DE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E44EB36-69CA-4086-93E4-62E846986F68}"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Microsoft Sans Serif" pitchFamily="34" charset="0"/>
                <a:cs typeface="Microsoft Sans Serif" pitchFamily="34" charset="0"/>
              </a:rPr>
              <a:t>There is a </a:t>
            </a:r>
            <a:r>
              <a:rPr lang="en-US" b="1" smtClean="0">
                <a:latin typeface="Microsoft Sans Serif" pitchFamily="34" charset="0"/>
                <a:cs typeface="Microsoft Sans Serif" pitchFamily="34" charset="0"/>
              </a:rPr>
              <a:t>positive correlation </a:t>
            </a:r>
            <a:r>
              <a:rPr lang="en-US" smtClean="0">
                <a:latin typeface="Microsoft Sans Serif" pitchFamily="34" charset="0"/>
                <a:cs typeface="Microsoft Sans Serif" pitchFamily="34" charset="0"/>
              </a:rPr>
              <a:t>between </a:t>
            </a:r>
            <a:r>
              <a:rPr lang="en-US" b="1" smtClean="0">
                <a:latin typeface="Microsoft Sans Serif" pitchFamily="34" charset="0"/>
                <a:cs typeface="Microsoft Sans Serif" pitchFamily="34" charset="0"/>
              </a:rPr>
              <a:t>Fluorescence</a:t>
            </a:r>
            <a:r>
              <a:rPr lang="en-US" smtClean="0">
                <a:latin typeface="Microsoft Sans Serif" pitchFamily="34" charset="0"/>
                <a:cs typeface="Microsoft Sans Serif" pitchFamily="34" charset="0"/>
              </a:rPr>
              <a:t> and </a:t>
            </a:r>
            <a:r>
              <a:rPr lang="en-US" b="1" smtClean="0">
                <a:latin typeface="Microsoft Sans Serif" pitchFamily="34" charset="0"/>
                <a:cs typeface="Microsoft Sans Serif" pitchFamily="34" charset="0"/>
              </a:rPr>
              <a:t>Photosynthesis efficiency.</a:t>
            </a:r>
          </a:p>
          <a:p>
            <a:pPr>
              <a:spcBef>
                <a:spcPct val="0"/>
              </a:spcBef>
            </a:pPr>
            <a:endParaRPr lang="en-US" b="1" smtClean="0">
              <a:latin typeface="Microsoft Sans Serif" pitchFamily="34" charset="0"/>
              <a:cs typeface="Microsoft Sans Serif" pitchFamily="34" charset="0"/>
            </a:endParaRPr>
          </a:p>
          <a:p>
            <a:pPr>
              <a:spcBef>
                <a:spcPct val="0"/>
              </a:spcBef>
            </a:pPr>
            <a:r>
              <a:rPr lang="en-US" smtClean="0">
                <a:latin typeface="Microsoft Sans Serif" pitchFamily="34" charset="0"/>
                <a:cs typeface="Microsoft Sans Serif" pitchFamily="34" charset="0"/>
              </a:rPr>
              <a:t>As healthy leaves conduct photosynthesis, the fluorescence increased.  This confirmed our hypothesis #2.</a:t>
            </a:r>
          </a:p>
          <a:p>
            <a:pPr>
              <a:spcBef>
                <a:spcPct val="0"/>
              </a:spcBef>
            </a:pPr>
            <a:endParaRPr lang="en-US" smtClean="0">
              <a:latin typeface="Microsoft Sans Serif" pitchFamily="34" charset="0"/>
              <a:cs typeface="Microsoft Sans Serif" pitchFamily="34" charset="0"/>
            </a:endParaRPr>
          </a:p>
          <a:p>
            <a:pPr>
              <a:spcBef>
                <a:spcPct val="0"/>
              </a:spcBef>
            </a:pPr>
            <a:r>
              <a:rPr lang="en-US" b="1" smtClean="0">
                <a:latin typeface="Microsoft Sans Serif" pitchFamily="34" charset="0"/>
                <a:cs typeface="Microsoft Sans Serif" pitchFamily="34" charset="0"/>
              </a:rPr>
              <a:t>Fluorescence is a sufficient surrogate for photosynthesis efficiency. </a:t>
            </a:r>
          </a:p>
          <a:p>
            <a:pPr>
              <a:spcBef>
                <a:spcPct val="0"/>
              </a:spcBef>
            </a:pPr>
            <a:endParaRPr lang="en-US" smtClean="0">
              <a:latin typeface="Microsoft Sans Serif" pitchFamily="34" charset="0"/>
              <a:cs typeface="Microsoft Sans Serif" pitchFamily="34" charset="0"/>
            </a:endParaRPr>
          </a:p>
          <a:p>
            <a:pPr>
              <a:spcBef>
                <a:spcPct val="0"/>
              </a:spcBef>
            </a:pPr>
            <a:r>
              <a:rPr lang="en-US" smtClean="0">
                <a:latin typeface="Microsoft Sans Serif" pitchFamily="34" charset="0"/>
                <a:cs typeface="Microsoft Sans Serif" pitchFamily="34" charset="0"/>
              </a:rPr>
              <a:t>What does this mean?</a:t>
            </a:r>
          </a:p>
          <a:p>
            <a:pPr>
              <a:spcBef>
                <a:spcPct val="0"/>
              </a:spcBef>
            </a:pPr>
            <a:endParaRPr lang="en-US" b="1" smtClean="0">
              <a:latin typeface="Microsoft Sans Serif" pitchFamily="34" charset="0"/>
              <a:cs typeface="Microsoft Sans Serif" pitchFamily="34" charset="0"/>
            </a:endParaRPr>
          </a:p>
          <a:p>
            <a:pPr>
              <a:spcBef>
                <a:spcPct val="0"/>
              </a:spcBef>
            </a:pPr>
            <a:endParaRPr lang="en-US" smtClean="0"/>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05A4B4-2BB1-4F3C-A8F5-1F6595FACF51}" type="slidenum">
              <a:rPr lang="en-US"/>
              <a:pPr fontAlgn="base">
                <a:spcBef>
                  <a:spcPct val="0"/>
                </a:spcBef>
                <a:spcAft>
                  <a:spcPct val="0"/>
                </a:spcAft>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494930E-D60C-41F3-8563-C7AB4A0FFD05}" type="slidenum">
              <a:rPr lang="en-US"/>
              <a:pPr fontAlgn="base">
                <a:spcBef>
                  <a:spcPct val="0"/>
                </a:spcBef>
                <a:spcAft>
                  <a:spcPct val="0"/>
                </a:spcAft>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F2CCC19-C850-475F-B6E1-30CFA946E6B7}" type="slidenum">
              <a:rPr lang="en-US"/>
              <a:pPr fontAlgn="base">
                <a:spcBef>
                  <a:spcPct val="0"/>
                </a:spcBef>
                <a:spcAft>
                  <a:spcPct val="0"/>
                </a:spcAft>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Photosynthesis is the process in green plants by which carbohydrates are synthesized from carbon dioxide and water using light as an energy source. </a:t>
            </a:r>
          </a:p>
          <a:p>
            <a:pPr>
              <a:spcBef>
                <a:spcPct val="0"/>
              </a:spcBef>
            </a:pPr>
            <a:endParaRPr lang="en-US" smtClean="0"/>
          </a:p>
          <a:p>
            <a:pPr>
              <a:spcBef>
                <a:spcPct val="0"/>
              </a:spcBef>
            </a:pPr>
            <a:r>
              <a:rPr lang="en-US" smtClean="0"/>
              <a:t>Photosynthesis efficiency  check, check, ex</a:t>
            </a:r>
          </a:p>
          <a:p>
            <a:pPr>
              <a:spcBef>
                <a:spcPct val="0"/>
              </a:spcBef>
            </a:pPr>
            <a:endParaRPr lang="en-US" smtClean="0"/>
          </a:p>
          <a:p>
            <a:pPr>
              <a:spcBef>
                <a:spcPct val="0"/>
              </a:spcBef>
            </a:pPr>
            <a:r>
              <a:rPr lang="en-US" smtClean="0"/>
              <a:t>Maybe you can finish this slide saying, we propose to measure "Ep" using remote sensing to measure "Plant Chlorophyll fluorescence". And expliain in a simple way what is FLEX and ChF is in the next slide</a:t>
            </a:r>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B9F53EE-5741-4AC7-8426-C2CDC79C8382}" type="slidenum">
              <a:rPr lang="en-US"/>
              <a:pPr fontAlgn="base">
                <a:spcBef>
                  <a:spcPct val="0"/>
                </a:spcBef>
                <a:spcAft>
                  <a:spcPct val="0"/>
                </a:spcAft>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Introduce FLEX:  It is a satellite that is designed to produce maps of plant fluorescence all over the Earth.  Currently, it is being considered by the European Space Agency.  If it is funded, it will be launched in 2015.</a:t>
            </a:r>
          </a:p>
          <a:p>
            <a:pPr>
              <a:spcBef>
                <a:spcPct val="0"/>
              </a:spcBef>
            </a:pPr>
            <a:endParaRPr lang="en-US" smtClean="0"/>
          </a:p>
          <a:p>
            <a:pPr>
              <a:spcBef>
                <a:spcPct val="0"/>
              </a:spcBef>
            </a:pPr>
            <a:r>
              <a:rPr lang="en-US" smtClean="0"/>
              <a:t>Fluorescence is considered an easy-to-measure surrogate for photosynthesis efficiency.</a:t>
            </a:r>
          </a:p>
          <a:p>
            <a:pPr>
              <a:spcBef>
                <a:spcPct val="0"/>
              </a:spcBef>
            </a:pPr>
            <a:endParaRPr lang="en-US" smtClean="0"/>
          </a:p>
          <a:p>
            <a:pPr>
              <a:spcBef>
                <a:spcPct val="0"/>
              </a:spcBef>
            </a:pPr>
            <a:r>
              <a:rPr lang="en-US" smtClean="0"/>
              <a:t>This is how it works:</a:t>
            </a:r>
          </a:p>
          <a:p>
            <a:pPr>
              <a:spcBef>
                <a:spcPct val="0"/>
              </a:spcBef>
            </a:pPr>
            <a:endParaRPr lang="en-US" smtClean="0"/>
          </a:p>
          <a:p>
            <a:pPr>
              <a:spcBef>
                <a:spcPct val="0"/>
              </a:spcBef>
            </a:pPr>
            <a:r>
              <a:rPr lang="en-US" smtClean="0"/>
              <a:t>Sunlight reaches the plant.  The plant reflects some light, transmits other light, but most of it is used for photosynthesis. </a:t>
            </a:r>
          </a:p>
          <a:p>
            <a:pPr>
              <a:spcBef>
                <a:spcPct val="0"/>
              </a:spcBef>
            </a:pPr>
            <a:endParaRPr lang="en-US" smtClean="0"/>
          </a:p>
          <a:p>
            <a:pPr>
              <a:spcBef>
                <a:spcPct val="0"/>
              </a:spcBef>
            </a:pPr>
            <a:r>
              <a:rPr lang="en-US" smtClean="0"/>
              <a:t>If photosynthesis is efficient, then 1) plants will fluoresce light and 2) leaves will be cool.</a:t>
            </a:r>
          </a:p>
          <a:p>
            <a:pPr>
              <a:spcBef>
                <a:spcPct val="0"/>
              </a:spcBef>
            </a:pPr>
            <a:endParaRPr lang="en-US" smtClean="0"/>
          </a:p>
          <a:p>
            <a:pPr>
              <a:spcBef>
                <a:spcPct val="0"/>
              </a:spcBef>
            </a:pPr>
            <a:r>
              <a:rPr lang="en-US" smtClean="0"/>
              <a:t>If plants are healthy, then fluorescence will be low and leaves will dissipate energy as heat.</a:t>
            </a:r>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F0F1328-DB76-4F46-A3B9-F4160DDAE474}" type="slidenum">
              <a:rPr lang="en-US"/>
              <a:pPr fontAlgn="base">
                <a:spcBef>
                  <a:spcPct val="0"/>
                </a:spcBef>
                <a:spcAft>
                  <a:spcPct val="0"/>
                </a:spcAft>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And recall that photosynthesis efficiency is the information that farmers need to make decisions.</a:t>
            </a:r>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32AE781-63FF-4E72-92BF-BE1E61AAE430}" type="slidenum">
              <a:rPr lang="en-US"/>
              <a:pPr fontAlgn="base">
                <a:spcBef>
                  <a:spcPct val="0"/>
                </a:spcBef>
                <a:spcAft>
                  <a:spcPct val="0"/>
                </a:spcAft>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b="1" smtClean="0"/>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9C8617A-71EE-490A-9D70-3597AA59D9CF}" type="slidenum">
              <a:rPr lang="en-US"/>
              <a:pPr fontAlgn="base">
                <a:spcBef>
                  <a:spcPct val="0"/>
                </a:spcBef>
                <a:spcAft>
                  <a:spcPct val="0"/>
                </a:spcAft>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main instrument used in this experiment was the LICOR 6400. It took measurements of all the desired variable, photosynthesis, photosynthesis efficiency, fluorescence, and heat dissipation, as well as many other measurements. Each measurement was taken individually leaf by leaf. We began at 5am to take dark adapt measurements and then took measurements from 7am to 4pm over two days.”</a:t>
            </a:r>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5F1C317-29EE-4B2B-A5EB-9996F2F9AB50}" type="slidenum">
              <a:rPr lang="en-US"/>
              <a:pPr fontAlgn="base">
                <a:spcBef>
                  <a:spcPct val="0"/>
                </a:spcBef>
                <a:spcAft>
                  <a:spcPct val="0"/>
                </a:spcAft>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 great deal of data were collected – it was important to check the data carefully for quality.</a:t>
            </a:r>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FB006BA-8EDE-4589-8F66-80E1427A4CBD}" type="slidenum">
              <a:rPr lang="en-US"/>
              <a:pPr fontAlgn="base">
                <a:spcBef>
                  <a:spcPct val="0"/>
                </a:spcBef>
                <a:spcAft>
                  <a:spcPct val="0"/>
                </a:spcAft>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We made measurements 8 times during the day from sunrise to sunset.  This shows the diurnal trend of fluorescence, photosynthesis efficiency and heat dissipation, related to the light available from the sun (photosynthetically active radiation – PAR).</a:t>
            </a:r>
          </a:p>
          <a:p>
            <a:pPr>
              <a:spcBef>
                <a:spcPct val="0"/>
              </a:spcBef>
            </a:pPr>
            <a:endParaRPr lang="en-US" smtClean="0"/>
          </a:p>
          <a:p>
            <a:pPr>
              <a:spcBef>
                <a:spcPct val="0"/>
              </a:spcBef>
            </a:pPr>
            <a:r>
              <a:rPr lang="en-US" smtClean="0"/>
              <a:t>By making diurnal measurements, we were able to understand how plants respond under varying light conditions.</a:t>
            </a:r>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974A9CF-158C-4207-9CF4-85D6BDF44EE3}" type="slidenum">
              <a:rPr lang="en-US"/>
              <a:pPr fontAlgn="base">
                <a:spcBef>
                  <a:spcPct val="0"/>
                </a:spcBef>
                <a:spcAft>
                  <a:spcPct val="0"/>
                </a:spcAft>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Microsoft Sans Serif" pitchFamily="34" charset="0"/>
                <a:cs typeface="Microsoft Sans Serif" pitchFamily="34" charset="0"/>
              </a:rPr>
              <a:t>There is a </a:t>
            </a:r>
            <a:r>
              <a:rPr lang="en-US" b="1" smtClean="0">
                <a:latin typeface="Microsoft Sans Serif" pitchFamily="34" charset="0"/>
                <a:cs typeface="Microsoft Sans Serif" pitchFamily="34" charset="0"/>
              </a:rPr>
              <a:t>negative correlation </a:t>
            </a:r>
            <a:r>
              <a:rPr lang="en-US" smtClean="0">
                <a:latin typeface="Microsoft Sans Serif" pitchFamily="34" charset="0"/>
                <a:cs typeface="Microsoft Sans Serif" pitchFamily="34" charset="0"/>
              </a:rPr>
              <a:t>between </a:t>
            </a:r>
            <a:r>
              <a:rPr lang="en-US" b="1" smtClean="0">
                <a:latin typeface="Microsoft Sans Serif" pitchFamily="34" charset="0"/>
                <a:cs typeface="Microsoft Sans Serif" pitchFamily="34" charset="0"/>
              </a:rPr>
              <a:t>Fluorescence</a:t>
            </a:r>
            <a:r>
              <a:rPr lang="en-US" smtClean="0">
                <a:latin typeface="Microsoft Sans Serif" pitchFamily="34" charset="0"/>
                <a:cs typeface="Microsoft Sans Serif" pitchFamily="34" charset="0"/>
              </a:rPr>
              <a:t> and </a:t>
            </a:r>
            <a:r>
              <a:rPr lang="en-US" b="1" smtClean="0">
                <a:latin typeface="Microsoft Sans Serif" pitchFamily="34" charset="0"/>
                <a:cs typeface="Microsoft Sans Serif" pitchFamily="34" charset="0"/>
              </a:rPr>
              <a:t>heat dissipation.</a:t>
            </a:r>
          </a:p>
          <a:p>
            <a:pPr>
              <a:spcBef>
                <a:spcPct val="0"/>
              </a:spcBef>
            </a:pPr>
            <a:endParaRPr lang="en-US" smtClean="0">
              <a:latin typeface="Microsoft Sans Serif" pitchFamily="34" charset="0"/>
              <a:cs typeface="Microsoft Sans Serif" pitchFamily="34" charset="0"/>
            </a:endParaRPr>
          </a:p>
          <a:p>
            <a:pPr>
              <a:spcBef>
                <a:spcPct val="0"/>
              </a:spcBef>
            </a:pPr>
            <a:r>
              <a:rPr lang="en-US" smtClean="0">
                <a:latin typeface="Microsoft Sans Serif" pitchFamily="34" charset="0"/>
                <a:cs typeface="Microsoft Sans Serif" pitchFamily="34" charset="0"/>
              </a:rPr>
              <a:t>As healthy leaves conduct photosynthesis, the fluorescence increases and leaves cool due to transpiration.  Thus, heat dissipation decreases.</a:t>
            </a:r>
          </a:p>
          <a:p>
            <a:pPr>
              <a:spcBef>
                <a:spcPct val="0"/>
              </a:spcBef>
            </a:pPr>
            <a:endParaRPr lang="en-US" smtClean="0">
              <a:latin typeface="Microsoft Sans Serif" pitchFamily="34" charset="0"/>
              <a:cs typeface="Microsoft Sans Serif" pitchFamily="34" charset="0"/>
            </a:endParaRPr>
          </a:p>
          <a:p>
            <a:pPr>
              <a:spcBef>
                <a:spcPct val="0"/>
              </a:spcBef>
            </a:pPr>
            <a:r>
              <a:rPr lang="en-US" smtClean="0">
                <a:latin typeface="Microsoft Sans Serif" pitchFamily="34" charset="0"/>
                <a:cs typeface="Microsoft Sans Serif" pitchFamily="34" charset="0"/>
              </a:rPr>
              <a:t>This confirmed our hypothesis #1.</a:t>
            </a:r>
          </a:p>
          <a:p>
            <a:pPr>
              <a:spcBef>
                <a:spcPct val="0"/>
              </a:spcBef>
            </a:pPr>
            <a:endParaRPr lang="en-US" smtClean="0">
              <a:latin typeface="Microsoft Sans Serif" pitchFamily="34" charset="0"/>
              <a:cs typeface="Microsoft Sans Serif" pitchFamily="34" charset="0"/>
            </a:endParaRPr>
          </a:p>
          <a:p>
            <a:pPr>
              <a:spcBef>
                <a:spcPct val="0"/>
              </a:spcBef>
            </a:pPr>
            <a:r>
              <a:rPr lang="en-US" smtClean="0">
                <a:latin typeface="Microsoft Sans Serif" pitchFamily="34" charset="0"/>
                <a:cs typeface="Microsoft Sans Serif" pitchFamily="34" charset="0"/>
              </a:rPr>
              <a:t>As healthy leaves conduct photosynthesis, the fluorescence increases and leaves cool due to transpiration.  Thus, heat dissipation decreases.</a:t>
            </a:r>
          </a:p>
          <a:p>
            <a:pPr>
              <a:spcBef>
                <a:spcPct val="0"/>
              </a:spcBef>
            </a:pPr>
            <a:endParaRPr lang="en-US" smtClean="0"/>
          </a:p>
          <a:p>
            <a:pPr>
              <a:spcBef>
                <a:spcPct val="0"/>
              </a:spcBef>
            </a:pPr>
            <a:endParaRPr lang="en-US" smtClean="0"/>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1DCCE50-1293-4010-874D-44B5E1C86632}" type="slidenum">
              <a:rPr lang="en-US"/>
              <a:pPr fontAlgn="base">
                <a:spcBef>
                  <a:spcPct val="0"/>
                </a:spcBef>
                <a:spcAft>
                  <a:spcPct val="0"/>
                </a:spcAft>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D7D7C45-BE5B-40BF-BAC7-3792A70F12F5}" type="datetimeFigureOut">
              <a:rPr lang="en-US"/>
              <a:pPr>
                <a:defRPr/>
              </a:pPr>
              <a:t>4/10/2012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18465D7-3E1C-4C61-8689-E30613A7078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0D4B239-5B5E-4D25-8D83-12BFD9D3A241}" type="datetimeFigureOut">
              <a:rPr lang="en-US"/>
              <a:pPr>
                <a:defRPr/>
              </a:pPr>
              <a:t>4/10/2012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8C03013-A5DC-4822-8F12-A3253066C20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5278B65-1C1A-4182-9124-B25EFCA938F4}" type="datetimeFigureOut">
              <a:rPr lang="en-US"/>
              <a:pPr>
                <a:defRPr/>
              </a:pPr>
              <a:t>4/10/2012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840B8E8-9276-43C8-9BD1-2C86984F239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BF3C1E2-B4DE-431F-99DE-54BD715E0C56}" type="datetimeFigureOut">
              <a:rPr lang="en-US"/>
              <a:pPr>
                <a:defRPr/>
              </a:pPr>
              <a:t>4/10/2012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F2700E6-2153-4781-97E9-E9C7694629C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E2E1EEE-F83F-4B01-BE5D-215BEEF9F12D}" type="datetimeFigureOut">
              <a:rPr lang="en-US"/>
              <a:pPr>
                <a:defRPr/>
              </a:pPr>
              <a:t>4/10/2012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0F3E8F4-0126-40F8-BE6A-0061DE9F507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4458598-E793-47CD-AC21-84090CA768DE}" type="datetimeFigureOut">
              <a:rPr lang="en-US"/>
              <a:pPr>
                <a:defRPr/>
              </a:pPr>
              <a:t>4/10/2012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7B6178C-0023-4DE1-90D8-170959C2500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5638B8E-C78A-4999-BFD7-7F88DB9B11BA}" type="datetimeFigureOut">
              <a:rPr lang="en-US"/>
              <a:pPr>
                <a:defRPr/>
              </a:pPr>
              <a:t>4/10/2012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6323955-05F8-4753-96F7-20DE77643BE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1834EBD-1A24-4C6C-B550-D78D17F405C3}" type="datetimeFigureOut">
              <a:rPr lang="en-US"/>
              <a:pPr>
                <a:defRPr/>
              </a:pPr>
              <a:t>4/10/2012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BB8A220-9A64-415C-828C-EB3B080E279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8B4328B-169D-46B9-85B8-84F343B44333}" type="datetimeFigureOut">
              <a:rPr lang="en-US"/>
              <a:pPr>
                <a:defRPr/>
              </a:pPr>
              <a:t>4/10/2012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A048090-B013-4738-B7F9-15019F2C068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7AA26B6-1EC2-4697-99E1-07451E653329}" type="datetimeFigureOut">
              <a:rPr lang="en-US"/>
              <a:pPr>
                <a:defRPr/>
              </a:pPr>
              <a:t>4/10/2012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68032BC-CEA6-454C-AE9D-6061F272200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2A4C281-6180-4637-8813-8E70E908654B}" type="datetimeFigureOut">
              <a:rPr lang="en-US"/>
              <a:pPr>
                <a:defRPr/>
              </a:pPr>
              <a:t>4/10/2012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2B858B9-DF76-4D80-BA54-0B8DB7CD7CB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FC0187B5-44D6-4C64-A73B-147E615D4645}" type="datetimeFigureOut">
              <a:rPr lang="en-US"/>
              <a:pPr>
                <a:defRPr/>
              </a:pPr>
              <a:t>4/10/2012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8A3343D0-46AF-4F8D-8653-4E36AC386CA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9.wmf"/><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wmf"/><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image" Target="../media/image5.wm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8.wmf"/><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9.png"/><Relationship Id="rId7"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image" Target="../media/image2.png"/><Relationship Id="rId7" Type="http://schemas.openxmlformats.org/officeDocument/2006/relationships/image" Target="../media/image16.wmf"/><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wmf"/><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730250"/>
          </a:xfrm>
        </p:spPr>
        <p:txBody>
          <a:bodyPr rtlCol="0">
            <a:normAutofit fontScale="90000"/>
          </a:bodyPr>
          <a:lstStyle/>
          <a:p>
            <a:pPr fontAlgn="auto">
              <a:spcAft>
                <a:spcPts val="0"/>
              </a:spcAft>
              <a:defRPr/>
            </a:pPr>
            <a:r>
              <a:rPr lang="en-US" sz="4000" dirty="0" smtClean="0">
                <a:latin typeface="Microsoft Sans Serif"/>
                <a:cs typeface="Microsoft Sans Serif"/>
              </a:rPr>
              <a:t>CHLOROPHYLL FLUORESCENCE AS AN INDICATOR OF CROP GROWTH EFFICIENCY</a:t>
            </a:r>
            <a:r>
              <a:rPr lang="en-US" dirty="0" smtClean="0"/>
              <a:t/>
            </a:r>
            <a:br>
              <a:rPr lang="en-US" dirty="0" smtClean="0"/>
            </a:br>
            <a:endParaRPr lang="en-US" dirty="0"/>
          </a:p>
        </p:txBody>
      </p:sp>
      <p:sp>
        <p:nvSpPr>
          <p:cNvPr id="3" name="Subtitle 2"/>
          <p:cNvSpPr>
            <a:spLocks noGrp="1"/>
          </p:cNvSpPr>
          <p:nvPr>
            <p:ph type="subTitle" idx="1"/>
          </p:nvPr>
        </p:nvSpPr>
        <p:spPr>
          <a:xfrm>
            <a:off x="1371600" y="3451225"/>
            <a:ext cx="6400800" cy="2187575"/>
          </a:xfrm>
        </p:spPr>
        <p:txBody>
          <a:bodyPr rtlCol="0">
            <a:normAutofit fontScale="77500" lnSpcReduction="20000"/>
          </a:bodyPr>
          <a:lstStyle/>
          <a:p>
            <a:pPr fontAlgn="auto">
              <a:spcAft>
                <a:spcPts val="0"/>
              </a:spcAft>
              <a:buFont typeface="Arial"/>
              <a:buNone/>
              <a:defRPr/>
            </a:pPr>
            <a:r>
              <a:rPr lang="en-US" sz="3097" dirty="0" smtClean="0">
                <a:solidFill>
                  <a:schemeClr val="tx1"/>
                </a:solidFill>
                <a:latin typeface="Microsoft Sans Serif"/>
                <a:cs typeface="Microsoft Sans Serif"/>
              </a:rPr>
              <a:t>Nicole Williams, Biochemistry</a:t>
            </a:r>
          </a:p>
          <a:p>
            <a:pPr fontAlgn="auto">
              <a:spcAft>
                <a:spcPts val="0"/>
              </a:spcAft>
              <a:buFont typeface="Arial"/>
              <a:buNone/>
              <a:defRPr/>
            </a:pPr>
            <a:r>
              <a:rPr lang="en-US" sz="3097" dirty="0" smtClean="0">
                <a:solidFill>
                  <a:schemeClr val="tx1"/>
                </a:solidFill>
                <a:latin typeface="Microsoft Sans Serif"/>
                <a:cs typeface="Microsoft Sans Serif"/>
              </a:rPr>
              <a:t>Mentor: Susan Moran, </a:t>
            </a:r>
          </a:p>
          <a:p>
            <a:pPr fontAlgn="auto">
              <a:spcAft>
                <a:spcPts val="0"/>
              </a:spcAft>
              <a:buFont typeface="Arial"/>
              <a:buNone/>
              <a:defRPr/>
            </a:pPr>
            <a:r>
              <a:rPr lang="en-US" sz="3097" dirty="0" smtClean="0">
                <a:solidFill>
                  <a:schemeClr val="tx1"/>
                </a:solidFill>
                <a:latin typeface="Microsoft Sans Serif"/>
                <a:cs typeface="Microsoft Sans Serif"/>
              </a:rPr>
              <a:t>Maria Pilar Cendrero Mateo</a:t>
            </a:r>
          </a:p>
          <a:p>
            <a:pPr fontAlgn="auto">
              <a:spcAft>
                <a:spcPts val="0"/>
              </a:spcAft>
              <a:buFont typeface="Arial"/>
              <a:buNone/>
              <a:defRPr/>
            </a:pPr>
            <a:r>
              <a:rPr lang="en-US" sz="3097" dirty="0" smtClean="0">
                <a:solidFill>
                  <a:schemeClr val="tx1"/>
                </a:solidFill>
                <a:latin typeface="Microsoft Sans Serif"/>
                <a:cs typeface="Microsoft Sans Serif"/>
              </a:rPr>
              <a:t>Arizona Space Grant Consortium Symposium</a:t>
            </a:r>
          </a:p>
          <a:p>
            <a:pPr fontAlgn="auto">
              <a:spcAft>
                <a:spcPts val="0"/>
              </a:spcAft>
              <a:buFont typeface="Arial"/>
              <a:buNone/>
              <a:defRPr/>
            </a:pPr>
            <a:r>
              <a:rPr lang="en-US" sz="3097" dirty="0" smtClean="0">
                <a:solidFill>
                  <a:schemeClr val="tx1"/>
                </a:solidFill>
                <a:latin typeface="Microsoft Sans Serif"/>
                <a:cs typeface="Microsoft Sans Serif"/>
              </a:rPr>
              <a:t>Tucson, Arizona April 20-21, 2012</a:t>
            </a:r>
          </a:p>
          <a:p>
            <a:pPr fontAlgn="auto">
              <a:spcAft>
                <a:spcPts val="0"/>
              </a:spcAft>
              <a:buFont typeface="Arial"/>
              <a:buNone/>
              <a:defRPr/>
            </a:pPr>
            <a:endParaRPr lang="en-US" sz="2400" dirty="0"/>
          </a:p>
        </p:txBody>
      </p:sp>
      <p:pic>
        <p:nvPicPr>
          <p:cNvPr id="15363" name="Picture 3" descr="ua_logo_lg"/>
          <p:cNvPicPr>
            <a:picLocks noChangeAspect="1" noChangeArrowheads="1"/>
          </p:cNvPicPr>
          <p:nvPr/>
        </p:nvPicPr>
        <p:blipFill>
          <a:blip r:embed="rId3"/>
          <a:srcRect/>
          <a:stretch>
            <a:fillRect/>
          </a:stretch>
        </p:blipFill>
        <p:spPr bwMode="auto">
          <a:xfrm>
            <a:off x="26988" y="6107113"/>
            <a:ext cx="860425" cy="731837"/>
          </a:xfrm>
          <a:prstGeom prst="rect">
            <a:avLst/>
          </a:prstGeom>
          <a:noFill/>
          <a:ln w="9525">
            <a:noFill/>
            <a:miter lim="800000"/>
            <a:headEnd/>
            <a:tailEnd/>
          </a:ln>
        </p:spPr>
      </p:pic>
      <p:pic>
        <p:nvPicPr>
          <p:cNvPr id="15364" name="Picture 4"/>
          <p:cNvPicPr>
            <a:picLocks noChangeAspect="1"/>
          </p:cNvPicPr>
          <p:nvPr/>
        </p:nvPicPr>
        <p:blipFill>
          <a:blip r:embed="rId4"/>
          <a:srcRect/>
          <a:stretch>
            <a:fillRect/>
          </a:stretch>
        </p:blipFill>
        <p:spPr bwMode="auto">
          <a:xfrm>
            <a:off x="8342313" y="5665788"/>
            <a:ext cx="877887" cy="1173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26988" y="365125"/>
            <a:ext cx="9117012" cy="1149350"/>
          </a:xfrm>
        </p:spPr>
        <p:txBody>
          <a:bodyPr/>
          <a:lstStyle/>
          <a:p>
            <a:r>
              <a:rPr lang="en-US" sz="3500" b="1" smtClean="0">
                <a:latin typeface="Microsoft Sans Serif" pitchFamily="34" charset="0"/>
                <a:cs typeface="Microsoft Sans Serif" pitchFamily="34" charset="0"/>
              </a:rPr>
              <a:t>Fluorescence</a:t>
            </a:r>
            <a:r>
              <a:rPr lang="en-US" sz="3500" smtClean="0">
                <a:latin typeface="Microsoft Sans Serif" pitchFamily="34" charset="0"/>
                <a:cs typeface="Microsoft Sans Serif" pitchFamily="34" charset="0"/>
              </a:rPr>
              <a:t> and </a:t>
            </a:r>
            <a:r>
              <a:rPr lang="en-US" sz="3500" b="1" smtClean="0">
                <a:latin typeface="Microsoft Sans Serif" pitchFamily="34" charset="0"/>
                <a:cs typeface="Microsoft Sans Serif" pitchFamily="34" charset="0"/>
              </a:rPr>
              <a:t>photosynthesis efficiency</a:t>
            </a:r>
            <a:r>
              <a:rPr lang="en-US" sz="3500" smtClean="0">
                <a:latin typeface="Microsoft Sans Serif" pitchFamily="34" charset="0"/>
                <a:cs typeface="Microsoft Sans Serif" pitchFamily="34" charset="0"/>
              </a:rPr>
              <a:t> were strongly correlated.</a:t>
            </a:r>
          </a:p>
        </p:txBody>
      </p:sp>
      <p:pic>
        <p:nvPicPr>
          <p:cNvPr id="33794" name="Picture 10"/>
          <p:cNvPicPr>
            <a:picLocks noChangeAspect="1"/>
          </p:cNvPicPr>
          <p:nvPr/>
        </p:nvPicPr>
        <p:blipFill>
          <a:blip r:embed="rId3"/>
          <a:srcRect/>
          <a:stretch>
            <a:fillRect/>
          </a:stretch>
        </p:blipFill>
        <p:spPr bwMode="auto">
          <a:xfrm>
            <a:off x="8342313" y="5665788"/>
            <a:ext cx="877887" cy="1173162"/>
          </a:xfrm>
          <a:prstGeom prst="rect">
            <a:avLst/>
          </a:prstGeom>
          <a:noFill/>
          <a:ln w="9525">
            <a:noFill/>
            <a:miter lim="800000"/>
            <a:headEnd/>
            <a:tailEnd/>
          </a:ln>
        </p:spPr>
      </p:pic>
      <p:pic>
        <p:nvPicPr>
          <p:cNvPr id="33795" name="Picture 11" descr="ua_logo_lg"/>
          <p:cNvPicPr>
            <a:picLocks noChangeAspect="1" noChangeArrowheads="1"/>
          </p:cNvPicPr>
          <p:nvPr/>
        </p:nvPicPr>
        <p:blipFill>
          <a:blip r:embed="rId4"/>
          <a:srcRect/>
          <a:stretch>
            <a:fillRect/>
          </a:stretch>
        </p:blipFill>
        <p:spPr bwMode="auto">
          <a:xfrm>
            <a:off x="26988" y="6107113"/>
            <a:ext cx="860425" cy="731837"/>
          </a:xfrm>
          <a:prstGeom prst="rect">
            <a:avLst/>
          </a:prstGeom>
          <a:noFill/>
          <a:ln w="9525">
            <a:noFill/>
            <a:miter lim="800000"/>
            <a:headEnd/>
            <a:tailEnd/>
          </a:ln>
        </p:spPr>
      </p:pic>
      <p:graphicFrame>
        <p:nvGraphicFramePr>
          <p:cNvPr id="15" name="Table 14"/>
          <p:cNvGraphicFramePr>
            <a:graphicFrameLocks noGrp="1"/>
          </p:cNvGraphicFramePr>
          <p:nvPr/>
        </p:nvGraphicFramePr>
        <p:xfrm>
          <a:off x="6860247" y="3391827"/>
          <a:ext cx="2078768" cy="1755102"/>
        </p:xfrm>
        <a:graphic>
          <a:graphicData uri="http://schemas.openxmlformats.org/drawingml/2006/table">
            <a:tbl>
              <a:tblPr>
                <a:tableStyleId>{3C2FFA5D-87B4-456A-9821-1D502468CF0F}</a:tableStyleId>
              </a:tblPr>
              <a:tblGrid>
                <a:gridCol w="807605"/>
                <a:gridCol w="1271163"/>
              </a:tblGrid>
              <a:tr h="947015">
                <a:tc>
                  <a:txBody>
                    <a:bodyPr/>
                    <a:lstStyle/>
                    <a:p>
                      <a:pPr algn="ctr" fontAlgn="b"/>
                      <a:r>
                        <a:rPr lang="en-US" sz="2400" u="none" strike="noStrike" dirty="0" smtClean="0"/>
                        <a:t>r</a:t>
                      </a:r>
                      <a:r>
                        <a:rPr lang="en-US" sz="2400" u="none" strike="noStrike" baseline="30000" dirty="0" smtClean="0"/>
                        <a:t>2</a:t>
                      </a:r>
                      <a:endParaRPr lang="en-US" sz="2400" b="1" i="0" u="none" strike="noStrike" baseline="30000" dirty="0">
                        <a:solidFill>
                          <a:srgbClr val="000000"/>
                        </a:solidFill>
                        <a:latin typeface="Calibri"/>
                      </a:endParaRPr>
                    </a:p>
                  </a:txBody>
                  <a:tcPr marL="9525" marR="9525" marT="9525" marB="0" anchor="b"/>
                </a:tc>
                <a:tc>
                  <a:txBody>
                    <a:bodyPr/>
                    <a:lstStyle/>
                    <a:p>
                      <a:pPr algn="ctr" fontAlgn="b"/>
                      <a:r>
                        <a:rPr lang="en-US" sz="2400" u="none" strike="noStrike" dirty="0" err="1" smtClean="0"/>
                        <a:t>pval</a:t>
                      </a:r>
                      <a:endParaRPr lang="en-US" sz="2400" b="1" i="0" u="none" strike="noStrike" baseline="30000" dirty="0">
                        <a:solidFill>
                          <a:srgbClr val="000000"/>
                        </a:solidFill>
                        <a:latin typeface="Calibri"/>
                      </a:endParaRPr>
                    </a:p>
                  </a:txBody>
                  <a:tcPr marL="9525" marR="9525" marT="9525" marB="0" anchor="b"/>
                </a:tc>
              </a:tr>
              <a:tr h="808087">
                <a:tc>
                  <a:txBody>
                    <a:bodyPr/>
                    <a:lstStyle/>
                    <a:p>
                      <a:pPr algn="ctr" fontAlgn="b"/>
                      <a:r>
                        <a:rPr lang="en-US" sz="2400" u="none" strike="noStrike" dirty="0" smtClean="0"/>
                        <a:t>0.88</a:t>
                      </a:r>
                      <a:endParaRPr lang="en-US" sz="2400" b="0" i="0" u="none" strike="noStrike" dirty="0">
                        <a:solidFill>
                          <a:srgbClr val="000000"/>
                        </a:solidFill>
                        <a:latin typeface="Calibri"/>
                      </a:endParaRPr>
                    </a:p>
                  </a:txBody>
                  <a:tcPr marL="9525" marR="9525" marT="9525" marB="0" anchor="b"/>
                </a:tc>
                <a:tc>
                  <a:txBody>
                    <a:bodyPr/>
                    <a:lstStyle/>
                    <a:p>
                      <a:pPr algn="ctr" fontAlgn="b"/>
                      <a:r>
                        <a:rPr lang="en-US" sz="2400" u="none" strike="noStrike" dirty="0" smtClean="0"/>
                        <a:t>0.0017</a:t>
                      </a:r>
                      <a:endParaRPr lang="en-US" sz="2400" b="0" i="0" u="none" strike="noStrike" dirty="0">
                        <a:solidFill>
                          <a:srgbClr val="000000"/>
                        </a:solidFill>
                        <a:latin typeface="Calibri"/>
                      </a:endParaRPr>
                    </a:p>
                  </a:txBody>
                  <a:tcPr marL="9525" marR="9525" marT="9525" marB="0" anchor="b"/>
                </a:tc>
              </a:tr>
            </a:tbl>
          </a:graphicData>
        </a:graphic>
      </p:graphicFrame>
      <p:pic>
        <p:nvPicPr>
          <p:cNvPr id="33799" name="Picture 7"/>
          <p:cNvPicPr>
            <a:picLocks noChangeAspect="1" noChangeArrowheads="1"/>
          </p:cNvPicPr>
          <p:nvPr/>
        </p:nvPicPr>
        <p:blipFill>
          <a:blip r:embed="rId5"/>
          <a:srcRect/>
          <a:stretch>
            <a:fillRect/>
          </a:stretch>
        </p:blipFill>
        <p:spPr bwMode="auto">
          <a:xfrm>
            <a:off x="450850" y="1720850"/>
            <a:ext cx="6069013" cy="4149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457200" y="274638"/>
            <a:ext cx="8229600" cy="831850"/>
          </a:xfrm>
        </p:spPr>
        <p:txBody>
          <a:bodyPr/>
          <a:lstStyle/>
          <a:p>
            <a:r>
              <a:rPr lang="en-US" smtClean="0">
                <a:latin typeface="Microsoft Sans Serif" pitchFamily="34" charset="0"/>
                <a:cs typeface="Microsoft Sans Serif" pitchFamily="34" charset="0"/>
              </a:rPr>
              <a:t>Concluding Remarks</a:t>
            </a:r>
          </a:p>
        </p:txBody>
      </p:sp>
      <p:sp>
        <p:nvSpPr>
          <p:cNvPr id="10" name="Content Placeholder 9"/>
          <p:cNvSpPr>
            <a:spLocks noGrp="1"/>
          </p:cNvSpPr>
          <p:nvPr>
            <p:ph idx="1"/>
          </p:nvPr>
        </p:nvSpPr>
        <p:spPr>
          <a:xfrm>
            <a:off x="457200" y="1431925"/>
            <a:ext cx="8229600" cy="5019675"/>
          </a:xfrm>
        </p:spPr>
        <p:txBody>
          <a:bodyPr>
            <a:normAutofit/>
          </a:bodyPr>
          <a:lstStyle/>
          <a:p>
            <a:pPr>
              <a:lnSpc>
                <a:spcPct val="90000"/>
              </a:lnSpc>
            </a:pPr>
            <a:r>
              <a:rPr lang="en-US" sz="2400" smtClean="0">
                <a:latin typeface="Microsoft Sans Serif" pitchFamily="34" charset="0"/>
                <a:cs typeface="Microsoft Sans Serif" pitchFamily="34" charset="0"/>
              </a:rPr>
              <a:t>Fluorescence can provide information to guide farmers in their crop management.</a:t>
            </a:r>
          </a:p>
          <a:p>
            <a:pPr>
              <a:lnSpc>
                <a:spcPct val="90000"/>
              </a:lnSpc>
              <a:buFont typeface="Arial" charset="0"/>
              <a:buNone/>
            </a:pPr>
            <a:endParaRPr lang="en-US" sz="2400" smtClean="0">
              <a:latin typeface="Microsoft Sans Serif" pitchFamily="34" charset="0"/>
              <a:cs typeface="Microsoft Sans Serif" pitchFamily="34" charset="0"/>
            </a:endParaRPr>
          </a:p>
          <a:p>
            <a:pPr>
              <a:lnSpc>
                <a:spcPct val="90000"/>
              </a:lnSpc>
            </a:pPr>
            <a:r>
              <a:rPr lang="en-US" sz="2400" smtClean="0">
                <a:latin typeface="Microsoft Sans Serif" pitchFamily="34" charset="0"/>
                <a:cs typeface="Microsoft Sans Serif" pitchFamily="34" charset="0"/>
              </a:rPr>
              <a:t>These findings support plans for use of the FLEX satellite to produce global maps of fluorescence.</a:t>
            </a:r>
          </a:p>
          <a:p>
            <a:pPr>
              <a:lnSpc>
                <a:spcPct val="90000"/>
              </a:lnSpc>
              <a:buFont typeface="Arial" charset="0"/>
              <a:buNone/>
            </a:pPr>
            <a:endParaRPr lang="en-US" sz="2400" smtClean="0">
              <a:latin typeface="Microsoft Sans Serif" pitchFamily="34" charset="0"/>
              <a:cs typeface="Microsoft Sans Serif" pitchFamily="34" charset="0"/>
            </a:endParaRPr>
          </a:p>
          <a:p>
            <a:pPr>
              <a:lnSpc>
                <a:spcPct val="90000"/>
              </a:lnSpc>
            </a:pPr>
            <a:r>
              <a:rPr lang="en-US" sz="2400" smtClean="0">
                <a:latin typeface="Microsoft Sans Serif" pitchFamily="34" charset="0"/>
                <a:cs typeface="Microsoft Sans Serif" pitchFamily="34" charset="0"/>
              </a:rPr>
              <a:t>Future work: </a:t>
            </a:r>
          </a:p>
          <a:p>
            <a:pPr lvl="1">
              <a:lnSpc>
                <a:spcPct val="90000"/>
              </a:lnSpc>
            </a:pPr>
            <a:r>
              <a:rPr lang="en-US" sz="2000" smtClean="0">
                <a:latin typeface="Microsoft Sans Serif" pitchFamily="34" charset="0"/>
                <a:cs typeface="Microsoft Sans Serif" pitchFamily="34" charset="0"/>
              </a:rPr>
              <a:t>Fluorescence sensitivity to</a:t>
            </a:r>
          </a:p>
          <a:p>
            <a:pPr lvl="2">
              <a:lnSpc>
                <a:spcPct val="90000"/>
              </a:lnSpc>
            </a:pPr>
            <a:r>
              <a:rPr lang="en-US" sz="1800" smtClean="0">
                <a:latin typeface="Microsoft Sans Serif" pitchFamily="34" charset="0"/>
                <a:cs typeface="Microsoft Sans Serif" pitchFamily="34" charset="0"/>
              </a:rPr>
              <a:t>Crop type</a:t>
            </a:r>
          </a:p>
          <a:p>
            <a:pPr lvl="2">
              <a:lnSpc>
                <a:spcPct val="90000"/>
              </a:lnSpc>
            </a:pPr>
            <a:r>
              <a:rPr lang="en-US" sz="1800" smtClean="0">
                <a:latin typeface="Microsoft Sans Serif" pitchFamily="34" charset="0"/>
                <a:cs typeface="Microsoft Sans Serif" pitchFamily="34" charset="0"/>
              </a:rPr>
              <a:t>Plant stress</a:t>
            </a:r>
          </a:p>
          <a:p>
            <a:pPr lvl="2">
              <a:lnSpc>
                <a:spcPct val="90000"/>
              </a:lnSpc>
            </a:pPr>
            <a:r>
              <a:rPr lang="en-US" sz="1800" smtClean="0">
                <a:latin typeface="Microsoft Sans Serif" pitchFamily="34" charset="0"/>
                <a:cs typeface="Microsoft Sans Serif" pitchFamily="34" charset="0"/>
              </a:rPr>
              <a:t>Environmental conditions</a:t>
            </a:r>
          </a:p>
          <a:p>
            <a:pPr>
              <a:lnSpc>
                <a:spcPct val="90000"/>
              </a:lnSpc>
              <a:buFont typeface="Arial" charset="0"/>
              <a:buNone/>
            </a:pPr>
            <a:r>
              <a:rPr lang="en-US" sz="2400" smtClean="0">
                <a:latin typeface="Microsoft Sans Serif" pitchFamily="34" charset="0"/>
                <a:cs typeface="Microsoft Sans Serif" pitchFamily="34" charset="0"/>
              </a:rPr>
              <a:t>	</a:t>
            </a:r>
            <a:endParaRPr lang="en-US" sz="2000" smtClean="0">
              <a:latin typeface="Microsoft Sans Serif" pitchFamily="34" charset="0"/>
              <a:cs typeface="Microsoft Sans Serif" pitchFamily="34" charset="0"/>
            </a:endParaRPr>
          </a:p>
          <a:p>
            <a:pPr>
              <a:lnSpc>
                <a:spcPct val="90000"/>
              </a:lnSpc>
              <a:buFont typeface="Arial" charset="0"/>
              <a:buNone/>
            </a:pPr>
            <a:endParaRPr lang="en-US" sz="2400" smtClean="0">
              <a:latin typeface="Microsoft Sans Serif" pitchFamily="34" charset="0"/>
              <a:cs typeface="Microsoft Sans Serif" pitchFamily="34" charset="0"/>
            </a:endParaRPr>
          </a:p>
          <a:p>
            <a:pPr>
              <a:lnSpc>
                <a:spcPct val="90000"/>
              </a:lnSpc>
              <a:buFont typeface="Arial" charset="0"/>
              <a:buNone/>
            </a:pPr>
            <a:endParaRPr lang="en-US" sz="2400" smtClean="0">
              <a:latin typeface="Microsoft Sans Serif" pitchFamily="34" charset="0"/>
              <a:cs typeface="Microsoft Sans Serif" pitchFamily="34" charset="0"/>
            </a:endParaRPr>
          </a:p>
          <a:p>
            <a:pPr>
              <a:lnSpc>
                <a:spcPct val="90000"/>
              </a:lnSpc>
              <a:buFont typeface="Arial" charset="0"/>
              <a:buNone/>
            </a:pPr>
            <a:endParaRPr lang="en-US" sz="2400" smtClean="0">
              <a:latin typeface="Microsoft Sans Serif" pitchFamily="34" charset="0"/>
              <a:cs typeface="Microsoft Sans Serif" pitchFamily="34" charset="0"/>
            </a:endParaRPr>
          </a:p>
          <a:p>
            <a:pPr>
              <a:lnSpc>
                <a:spcPct val="90000"/>
              </a:lnSpc>
            </a:pPr>
            <a:endParaRPr lang="en-US" sz="2400" smtClean="0">
              <a:latin typeface="Microsoft Sans Serif" pitchFamily="34" charset="0"/>
              <a:cs typeface="Microsoft Sans Serif" pitchFamily="34" charset="0"/>
            </a:endParaRPr>
          </a:p>
          <a:p>
            <a:pPr>
              <a:lnSpc>
                <a:spcPct val="90000"/>
              </a:lnSpc>
            </a:pPr>
            <a:endParaRPr lang="en-US" sz="3000" smtClean="0"/>
          </a:p>
        </p:txBody>
      </p:sp>
      <p:pic>
        <p:nvPicPr>
          <p:cNvPr id="35843" name="Picture 3"/>
          <p:cNvPicPr>
            <a:picLocks noChangeAspect="1"/>
          </p:cNvPicPr>
          <p:nvPr/>
        </p:nvPicPr>
        <p:blipFill>
          <a:blip r:embed="rId3"/>
          <a:srcRect/>
          <a:stretch>
            <a:fillRect/>
          </a:stretch>
        </p:blipFill>
        <p:spPr bwMode="auto">
          <a:xfrm>
            <a:off x="8342313" y="5665788"/>
            <a:ext cx="877887" cy="1173162"/>
          </a:xfrm>
          <a:prstGeom prst="rect">
            <a:avLst/>
          </a:prstGeom>
          <a:noFill/>
          <a:ln w="9525">
            <a:noFill/>
            <a:miter lim="800000"/>
            <a:headEnd/>
            <a:tailEnd/>
          </a:ln>
        </p:spPr>
      </p:pic>
      <p:pic>
        <p:nvPicPr>
          <p:cNvPr id="35844" name="Picture 4" descr="ua_logo_lg"/>
          <p:cNvPicPr>
            <a:picLocks noChangeAspect="1" noChangeArrowheads="1"/>
          </p:cNvPicPr>
          <p:nvPr/>
        </p:nvPicPr>
        <p:blipFill>
          <a:blip r:embed="rId4"/>
          <a:srcRect/>
          <a:stretch>
            <a:fillRect/>
          </a:stretch>
        </p:blipFill>
        <p:spPr bwMode="auto">
          <a:xfrm>
            <a:off x="26988" y="6107113"/>
            <a:ext cx="860425" cy="731837"/>
          </a:xfrm>
          <a:prstGeom prst="rect">
            <a:avLst/>
          </a:prstGeom>
          <a:noFill/>
          <a:ln w="9525">
            <a:noFill/>
            <a:miter lim="800000"/>
            <a:headEnd/>
            <a:tailEnd/>
          </a:ln>
        </p:spPr>
      </p:pic>
      <p:pic>
        <p:nvPicPr>
          <p:cNvPr id="6" name="Picture 11"/>
          <p:cNvPicPr>
            <a:picLocks noChangeAspect="1" noChangeArrowheads="1"/>
          </p:cNvPicPr>
          <p:nvPr/>
        </p:nvPicPr>
        <p:blipFill>
          <a:blip r:embed="rId5">
            <a:duotone>
              <a:prstClr val="black"/>
              <a:schemeClr val="accent4">
                <a:tint val="45000"/>
                <a:satMod val="400000"/>
              </a:schemeClr>
            </a:duotone>
          </a:blip>
          <a:srcRect/>
          <a:stretch>
            <a:fillRect/>
          </a:stretch>
        </p:blipFill>
        <p:spPr bwMode="auto">
          <a:xfrm>
            <a:off x="5687426" y="3789680"/>
            <a:ext cx="2362200" cy="2743200"/>
          </a:xfrm>
          <a:prstGeom prst="rect">
            <a:avLst/>
          </a:prstGeom>
          <a:noFill/>
          <a:ln w="12700" cap="sq">
            <a:noFill/>
            <a:miter lim="800000"/>
            <a:headEnd type="none" w="sm" len="sm"/>
            <a:tailEnd type="none" w="sm" len="sm"/>
          </a:ln>
        </p:spPr>
      </p:pic>
      <p:sp>
        <p:nvSpPr>
          <p:cNvPr id="35846" name="Rectangle 7"/>
          <p:cNvSpPr>
            <a:spLocks noChangeArrowheads="1"/>
          </p:cNvSpPr>
          <p:nvPr/>
        </p:nvSpPr>
        <p:spPr bwMode="auto">
          <a:xfrm>
            <a:off x="5688013" y="4525963"/>
            <a:ext cx="1382712" cy="523875"/>
          </a:xfrm>
          <a:prstGeom prst="rect">
            <a:avLst/>
          </a:prstGeom>
          <a:noFill/>
          <a:ln w="9525">
            <a:noFill/>
            <a:miter lim="800000"/>
            <a:headEnd/>
            <a:tailEnd/>
          </a:ln>
        </p:spPr>
        <p:txBody>
          <a:bodyPr>
            <a:spAutoFit/>
          </a:bodyPr>
          <a:lstStyle/>
          <a:p>
            <a:pPr algn="ctr"/>
            <a:r>
              <a:rPr lang="en-US" sz="2800" b="1">
                <a:latin typeface="Microsoft Sans Serif" pitchFamily="34" charset="0"/>
                <a:cs typeface="Microsoft Sans Serif" pitchFamily="34" charset="0"/>
              </a:rPr>
              <a:t>FLEX</a:t>
            </a:r>
          </a:p>
        </p:txBody>
      </p:sp>
      <p:sp>
        <p:nvSpPr>
          <p:cNvPr id="9" name="Rectangle 8"/>
          <p:cNvSpPr/>
          <p:nvPr/>
        </p:nvSpPr>
        <p:spPr>
          <a:xfrm>
            <a:off x="5186363" y="5437188"/>
            <a:ext cx="1682750" cy="728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err="1">
                <a:solidFill>
                  <a:schemeClr val="tx1"/>
                </a:solidFill>
                <a:latin typeface="Microsoft Sans Serif"/>
                <a:cs typeface="Microsoft Sans Serif"/>
              </a:rPr>
              <a:t>FLuorescence</a:t>
            </a:r>
            <a:r>
              <a:rPr lang="en-US" b="1" dirty="0">
                <a:solidFill>
                  <a:schemeClr val="tx1"/>
                </a:solidFill>
                <a:latin typeface="Microsoft Sans Serif"/>
                <a:cs typeface="Microsoft Sans Serif"/>
              </a:rPr>
              <a:t> </a:t>
            </a:r>
            <a:r>
              <a:rPr lang="en-US" b="1" dirty="0" err="1">
                <a:solidFill>
                  <a:schemeClr val="tx1"/>
                </a:solidFill>
                <a:latin typeface="Microsoft Sans Serif"/>
                <a:cs typeface="Microsoft Sans Serif"/>
              </a:rPr>
              <a:t>EXplorer</a:t>
            </a:r>
            <a:endParaRPr lang="en-US" b="1" dirty="0">
              <a:solidFill>
                <a:schemeClr val="tx1"/>
              </a:solidFill>
              <a:latin typeface="Microsoft Sans Serif"/>
              <a:cs typeface="Microsoft Sans Serif"/>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5" descr="C:\Users\MariaPi\Documents\Nicole\Photos_Alfalfa\IMAG0760.jpg"/>
          <p:cNvPicPr>
            <a:picLocks noChangeAspect="1" noChangeArrowheads="1"/>
          </p:cNvPicPr>
          <p:nvPr/>
        </p:nvPicPr>
        <p:blipFill>
          <a:blip r:embed="rId3"/>
          <a:srcRect/>
          <a:stretch>
            <a:fillRect/>
          </a:stretch>
        </p:blipFill>
        <p:spPr bwMode="auto">
          <a:xfrm>
            <a:off x="0" y="0"/>
            <a:ext cx="9220200" cy="6858000"/>
          </a:xfrm>
          <a:prstGeom prst="rect">
            <a:avLst/>
          </a:prstGeom>
          <a:noFill/>
          <a:ln w="9525">
            <a:noFill/>
            <a:miter lim="800000"/>
            <a:headEnd/>
            <a:tailEnd/>
          </a:ln>
        </p:spPr>
      </p:pic>
      <p:sp>
        <p:nvSpPr>
          <p:cNvPr id="37890" name="Content Placeholder 2"/>
          <p:cNvSpPr>
            <a:spLocks noGrp="1"/>
          </p:cNvSpPr>
          <p:nvPr>
            <p:ph idx="1"/>
          </p:nvPr>
        </p:nvSpPr>
        <p:spPr/>
        <p:txBody>
          <a:bodyPr/>
          <a:lstStyle/>
          <a:p>
            <a:pPr algn="ctr">
              <a:buFont typeface="Arial" charset="0"/>
              <a:buNone/>
            </a:pPr>
            <a:endParaRPr lang="en-US" smtClean="0"/>
          </a:p>
          <a:p>
            <a:pPr algn="ctr">
              <a:buFont typeface="Arial" charset="0"/>
              <a:buNone/>
            </a:pPr>
            <a:r>
              <a:rPr lang="en-US" b="1" smtClean="0">
                <a:solidFill>
                  <a:schemeClr val="bg1"/>
                </a:solidFill>
                <a:latin typeface="Microsoft Sans Serif" pitchFamily="34" charset="0"/>
                <a:cs typeface="Microsoft Sans Serif" pitchFamily="34" charset="0"/>
              </a:rPr>
              <a:t>Thank You!</a:t>
            </a:r>
          </a:p>
        </p:txBody>
      </p:sp>
      <p:pic>
        <p:nvPicPr>
          <p:cNvPr id="37891" name="Picture 3"/>
          <p:cNvPicPr>
            <a:picLocks noChangeAspect="1"/>
          </p:cNvPicPr>
          <p:nvPr/>
        </p:nvPicPr>
        <p:blipFill>
          <a:blip r:embed="rId4"/>
          <a:srcRect/>
          <a:stretch>
            <a:fillRect/>
          </a:stretch>
        </p:blipFill>
        <p:spPr bwMode="auto">
          <a:xfrm>
            <a:off x="8342313" y="5665788"/>
            <a:ext cx="877887" cy="1173162"/>
          </a:xfrm>
          <a:prstGeom prst="rect">
            <a:avLst/>
          </a:prstGeom>
          <a:noFill/>
          <a:ln w="9525">
            <a:noFill/>
            <a:miter lim="800000"/>
            <a:headEnd/>
            <a:tailEnd/>
          </a:ln>
        </p:spPr>
      </p:pic>
      <p:pic>
        <p:nvPicPr>
          <p:cNvPr id="37892" name="Picture 4" descr="ua_logo_lg"/>
          <p:cNvPicPr>
            <a:picLocks noChangeAspect="1" noChangeArrowheads="1"/>
          </p:cNvPicPr>
          <p:nvPr/>
        </p:nvPicPr>
        <p:blipFill>
          <a:blip r:embed="rId5"/>
          <a:srcRect/>
          <a:stretch>
            <a:fillRect/>
          </a:stretch>
        </p:blipFill>
        <p:spPr bwMode="auto">
          <a:xfrm>
            <a:off x="98425" y="5965825"/>
            <a:ext cx="860425" cy="731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644525" y="153988"/>
            <a:ext cx="8229600" cy="1143000"/>
          </a:xfrm>
        </p:spPr>
        <p:txBody>
          <a:bodyPr/>
          <a:lstStyle/>
          <a:p>
            <a:r>
              <a:rPr lang="en-US" smtClean="0">
                <a:latin typeface="Microsoft Sans Serif" pitchFamily="34" charset="0"/>
                <a:cs typeface="Microsoft Sans Serif" pitchFamily="34" charset="0"/>
              </a:rPr>
              <a:t>Introduction</a:t>
            </a:r>
          </a:p>
        </p:txBody>
      </p:sp>
      <p:sp>
        <p:nvSpPr>
          <p:cNvPr id="17410" name="TextBox 3"/>
          <p:cNvSpPr txBox="1">
            <a:spLocks noChangeArrowheads="1"/>
          </p:cNvSpPr>
          <p:nvPr/>
        </p:nvSpPr>
        <p:spPr bwMode="auto">
          <a:xfrm>
            <a:off x="8316913" y="6419850"/>
            <a:ext cx="184150" cy="369888"/>
          </a:xfrm>
          <a:prstGeom prst="rect">
            <a:avLst/>
          </a:prstGeom>
          <a:noFill/>
          <a:ln w="9525">
            <a:noFill/>
            <a:miter lim="800000"/>
            <a:headEnd/>
            <a:tailEnd/>
          </a:ln>
        </p:spPr>
        <p:txBody>
          <a:bodyPr wrap="none">
            <a:spAutoFit/>
          </a:bodyPr>
          <a:lstStyle/>
          <a:p>
            <a:endParaRPr lang="en-US">
              <a:latin typeface="Calibri" pitchFamily="34" charset="0"/>
            </a:endParaRPr>
          </a:p>
        </p:txBody>
      </p:sp>
      <p:pic>
        <p:nvPicPr>
          <p:cNvPr id="17411" name="Picture 6"/>
          <p:cNvPicPr>
            <a:picLocks noChangeAspect="1"/>
          </p:cNvPicPr>
          <p:nvPr/>
        </p:nvPicPr>
        <p:blipFill>
          <a:blip r:embed="rId3"/>
          <a:srcRect/>
          <a:stretch>
            <a:fillRect/>
          </a:stretch>
        </p:blipFill>
        <p:spPr bwMode="auto">
          <a:xfrm>
            <a:off x="8342313" y="5665788"/>
            <a:ext cx="877887" cy="1173162"/>
          </a:xfrm>
          <a:prstGeom prst="rect">
            <a:avLst/>
          </a:prstGeom>
          <a:noFill/>
          <a:ln w="9525">
            <a:noFill/>
            <a:miter lim="800000"/>
            <a:headEnd/>
            <a:tailEnd/>
          </a:ln>
        </p:spPr>
      </p:pic>
      <p:pic>
        <p:nvPicPr>
          <p:cNvPr id="17412" name="Picture 7" descr="ua_logo_lg"/>
          <p:cNvPicPr>
            <a:picLocks noChangeAspect="1" noChangeArrowheads="1"/>
          </p:cNvPicPr>
          <p:nvPr/>
        </p:nvPicPr>
        <p:blipFill>
          <a:blip r:embed="rId4"/>
          <a:srcRect/>
          <a:stretch>
            <a:fillRect/>
          </a:stretch>
        </p:blipFill>
        <p:spPr bwMode="auto">
          <a:xfrm>
            <a:off x="26988" y="6107113"/>
            <a:ext cx="860425" cy="731837"/>
          </a:xfrm>
          <a:prstGeom prst="rect">
            <a:avLst/>
          </a:prstGeom>
          <a:noFill/>
          <a:ln w="9525">
            <a:noFill/>
            <a:miter lim="800000"/>
            <a:headEnd/>
            <a:tailEnd/>
          </a:ln>
        </p:spPr>
      </p:pic>
      <p:pic>
        <p:nvPicPr>
          <p:cNvPr id="17413" name="Picture 2" descr="http://static.ddmcdn.com/gif/irrigation-photosynthesis.gif"/>
          <p:cNvPicPr>
            <a:picLocks noChangeAspect="1" noChangeArrowheads="1"/>
          </p:cNvPicPr>
          <p:nvPr/>
        </p:nvPicPr>
        <p:blipFill>
          <a:blip r:embed="rId5"/>
          <a:srcRect/>
          <a:stretch>
            <a:fillRect/>
          </a:stretch>
        </p:blipFill>
        <p:spPr bwMode="auto">
          <a:xfrm>
            <a:off x="434975" y="1506538"/>
            <a:ext cx="3952875" cy="3527425"/>
          </a:xfrm>
          <a:prstGeom prst="rect">
            <a:avLst/>
          </a:prstGeom>
          <a:noFill/>
          <a:ln w="9525">
            <a:noFill/>
            <a:miter lim="800000"/>
            <a:headEnd/>
            <a:tailEnd/>
          </a:ln>
        </p:spPr>
      </p:pic>
      <p:sp>
        <p:nvSpPr>
          <p:cNvPr id="17414" name="Rectangle 9"/>
          <p:cNvSpPr>
            <a:spLocks noChangeArrowheads="1"/>
          </p:cNvSpPr>
          <p:nvPr/>
        </p:nvSpPr>
        <p:spPr bwMode="auto">
          <a:xfrm>
            <a:off x="4560888" y="1506538"/>
            <a:ext cx="4313237" cy="3140075"/>
          </a:xfrm>
          <a:prstGeom prst="rect">
            <a:avLst/>
          </a:prstGeom>
          <a:noFill/>
          <a:ln w="9525">
            <a:noFill/>
            <a:miter lim="800000"/>
            <a:headEnd/>
            <a:tailEnd/>
          </a:ln>
        </p:spPr>
        <p:txBody>
          <a:bodyPr>
            <a:spAutoFit/>
          </a:bodyPr>
          <a:lstStyle/>
          <a:p>
            <a:r>
              <a:rPr lang="en-US" sz="2000" b="1">
                <a:latin typeface="Microsoft Sans Serif" pitchFamily="34" charset="0"/>
                <a:cs typeface="Microsoft Sans Serif" pitchFamily="34" charset="0"/>
              </a:rPr>
              <a:t>Photosynthesis efficiency (P</a:t>
            </a:r>
            <a:r>
              <a:rPr lang="en-US" sz="2000" b="1" baseline="-25000">
                <a:latin typeface="Microsoft Sans Serif" pitchFamily="34" charset="0"/>
                <a:cs typeface="Microsoft Sans Serif" pitchFamily="34" charset="0"/>
              </a:rPr>
              <a:t>E</a:t>
            </a:r>
            <a:r>
              <a:rPr lang="en-US" sz="2000" b="1">
                <a:latin typeface="Microsoft Sans Serif" pitchFamily="34" charset="0"/>
                <a:cs typeface="Microsoft Sans Serif" pitchFamily="34" charset="0"/>
              </a:rPr>
              <a:t>) </a:t>
            </a:r>
          </a:p>
          <a:p>
            <a:endParaRPr lang="en-US" sz="2000" b="1">
              <a:latin typeface="Microsoft Sans Serif" pitchFamily="34" charset="0"/>
              <a:cs typeface="Microsoft Sans Serif" pitchFamily="34" charset="0"/>
              <a:sym typeface="Symbol" pitchFamily="18" charset="2"/>
            </a:endParaRPr>
          </a:p>
          <a:p>
            <a:pPr>
              <a:buFont typeface="Wingdings" pitchFamily="2" charset="2"/>
              <a:buChar char="ü"/>
            </a:pPr>
            <a:r>
              <a:rPr lang="en-US" sz="2000">
                <a:latin typeface="Microsoft Sans Serif" pitchFamily="34" charset="0"/>
                <a:cs typeface="Microsoft Sans Serif" pitchFamily="34" charset="0"/>
              </a:rPr>
              <a:t>Can be used to measure crop health.</a:t>
            </a:r>
          </a:p>
          <a:p>
            <a:endParaRPr lang="en-US" sz="2000">
              <a:latin typeface="Microsoft Sans Serif" pitchFamily="34" charset="0"/>
              <a:cs typeface="Microsoft Sans Serif" pitchFamily="34" charset="0"/>
            </a:endParaRPr>
          </a:p>
          <a:p>
            <a:pPr>
              <a:buFont typeface="Wingdings" pitchFamily="2" charset="2"/>
              <a:buChar char="ü"/>
            </a:pPr>
            <a:r>
              <a:rPr lang="en-US" sz="2000">
                <a:latin typeface="Microsoft Sans Serif" pitchFamily="34" charset="0"/>
                <a:cs typeface="Microsoft Sans Serif" pitchFamily="34" charset="0"/>
              </a:rPr>
              <a:t>Knowing </a:t>
            </a:r>
            <a:r>
              <a:rPr lang="en-US" sz="2000" b="1">
                <a:latin typeface="Microsoft Sans Serif" pitchFamily="34" charset="0"/>
                <a:cs typeface="Microsoft Sans Serif" pitchFamily="34" charset="0"/>
              </a:rPr>
              <a:t>P</a:t>
            </a:r>
            <a:r>
              <a:rPr lang="en-US" sz="2000" b="1" baseline="-25000">
                <a:latin typeface="Microsoft Sans Serif" pitchFamily="34" charset="0"/>
                <a:cs typeface="Microsoft Sans Serif" pitchFamily="34" charset="0"/>
              </a:rPr>
              <a:t>E</a:t>
            </a:r>
            <a:r>
              <a:rPr lang="en-US" sz="2000">
                <a:latin typeface="Microsoft Sans Serif" pitchFamily="34" charset="0"/>
                <a:cs typeface="Microsoft Sans Serif" pitchFamily="34" charset="0"/>
              </a:rPr>
              <a:t> can better guide farmers in applying their resources to yield better profits.</a:t>
            </a:r>
          </a:p>
          <a:p>
            <a:endParaRPr lang="en-US" sz="2000">
              <a:latin typeface="Microsoft Sans Serif" pitchFamily="34" charset="0"/>
              <a:cs typeface="Microsoft Sans Serif" pitchFamily="34" charset="0"/>
            </a:endParaRPr>
          </a:p>
          <a:p>
            <a:r>
              <a:rPr lang="en-US" sz="2000" b="1">
                <a:solidFill>
                  <a:srgbClr val="FF0000"/>
                </a:solidFill>
                <a:latin typeface="Microsoft Sans Serif" pitchFamily="34" charset="0"/>
                <a:cs typeface="Microsoft Sans Serif" pitchFamily="34" charset="0"/>
              </a:rPr>
              <a:t>X Difficult to directly measure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1" name="Picture 17" descr="C:\Documents and Settings\macenma\My Documents\Work\CONGRESOS\CNT_09\Dibujos\Esquema fluo.bmp"/>
          <p:cNvPicPr>
            <a:picLocks noChangeAspect="1" noChangeArrowheads="1"/>
          </p:cNvPicPr>
          <p:nvPr/>
        </p:nvPicPr>
        <p:blipFill>
          <a:blip r:embed="rId3"/>
          <a:srcRect t="11475" r="17390" b="6557"/>
          <a:stretch>
            <a:fillRect/>
          </a:stretch>
        </p:blipFill>
        <p:spPr bwMode="auto">
          <a:xfrm>
            <a:off x="2101850" y="3076575"/>
            <a:ext cx="6270625" cy="3679825"/>
          </a:xfrm>
          <a:prstGeom prst="rect">
            <a:avLst/>
          </a:prstGeom>
          <a:noFill/>
          <a:ln w="9525">
            <a:noFill/>
            <a:miter lim="800000"/>
            <a:headEnd/>
            <a:tailEnd/>
          </a:ln>
        </p:spPr>
      </p:pic>
      <p:pic>
        <p:nvPicPr>
          <p:cNvPr id="10" name="Picture 11"/>
          <p:cNvPicPr>
            <a:picLocks noChangeAspect="1" noChangeArrowheads="1"/>
          </p:cNvPicPr>
          <p:nvPr/>
        </p:nvPicPr>
        <p:blipFill>
          <a:blip r:embed="rId4">
            <a:duotone>
              <a:prstClr val="black"/>
              <a:schemeClr val="accent4">
                <a:tint val="45000"/>
                <a:satMod val="400000"/>
              </a:schemeClr>
            </a:duotone>
          </a:blip>
          <a:srcRect/>
          <a:stretch>
            <a:fillRect/>
          </a:stretch>
        </p:blipFill>
        <p:spPr bwMode="auto">
          <a:xfrm>
            <a:off x="162498" y="1043858"/>
            <a:ext cx="2362200" cy="2743200"/>
          </a:xfrm>
          <a:prstGeom prst="rect">
            <a:avLst/>
          </a:prstGeom>
          <a:noFill/>
          <a:ln w="12700" cap="sq">
            <a:noFill/>
            <a:miter lim="800000"/>
            <a:headEnd type="none" w="sm" len="sm"/>
            <a:tailEnd type="none" w="sm" len="sm"/>
          </a:ln>
        </p:spPr>
      </p:pic>
      <p:cxnSp>
        <p:nvCxnSpPr>
          <p:cNvPr id="12" name="Straight Connector 11"/>
          <p:cNvCxnSpPr/>
          <p:nvPr/>
        </p:nvCxnSpPr>
        <p:spPr>
          <a:xfrm>
            <a:off x="1076325" y="3787775"/>
            <a:ext cx="1774825" cy="3070225"/>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24125" y="1882775"/>
            <a:ext cx="6597650" cy="129540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66675" y="2447925"/>
            <a:ext cx="1682750" cy="730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err="1">
                <a:solidFill>
                  <a:schemeClr val="tx1"/>
                </a:solidFill>
              </a:rPr>
              <a:t>FLuorescence</a:t>
            </a:r>
            <a:r>
              <a:rPr lang="en-US" b="1" dirty="0">
                <a:solidFill>
                  <a:schemeClr val="tx1"/>
                </a:solidFill>
              </a:rPr>
              <a:t> </a:t>
            </a:r>
            <a:r>
              <a:rPr lang="en-US" b="1" dirty="0" err="1">
                <a:solidFill>
                  <a:schemeClr val="tx1"/>
                </a:solidFill>
              </a:rPr>
              <a:t>EXplorer</a:t>
            </a:r>
            <a:endParaRPr lang="en-US" b="1" dirty="0">
              <a:solidFill>
                <a:schemeClr val="tx1"/>
              </a:solidFill>
            </a:endParaRPr>
          </a:p>
        </p:txBody>
      </p:sp>
      <p:sp>
        <p:nvSpPr>
          <p:cNvPr id="21" name="Rectangle 20"/>
          <p:cNvSpPr/>
          <p:nvPr/>
        </p:nvSpPr>
        <p:spPr>
          <a:xfrm>
            <a:off x="295275" y="1577975"/>
            <a:ext cx="954088" cy="523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solidFill>
                  <a:schemeClr val="tx1"/>
                </a:solidFill>
              </a:rPr>
              <a:t>FLEX</a:t>
            </a:r>
            <a:endParaRPr lang="en-US" sz="2800" b="1" dirty="0">
              <a:solidFill>
                <a:schemeClr val="tx1"/>
              </a:solidFill>
            </a:endParaRPr>
          </a:p>
        </p:txBody>
      </p:sp>
      <p:sp>
        <p:nvSpPr>
          <p:cNvPr id="19463" name="Title 1"/>
          <p:cNvSpPr>
            <a:spLocks noGrp="1"/>
          </p:cNvSpPr>
          <p:nvPr>
            <p:ph type="title"/>
          </p:nvPr>
        </p:nvSpPr>
        <p:spPr>
          <a:xfrm>
            <a:off x="660400" y="0"/>
            <a:ext cx="8229600" cy="1143000"/>
          </a:xfrm>
        </p:spPr>
        <p:txBody>
          <a:bodyPr/>
          <a:lstStyle/>
          <a:p>
            <a:r>
              <a:rPr lang="en-US" smtClean="0">
                <a:latin typeface="Microsoft Sans Serif" pitchFamily="34" charset="0"/>
                <a:cs typeface="Microsoft Sans Serif" pitchFamily="34" charset="0"/>
              </a:rPr>
              <a:t>Fluorescence </a:t>
            </a:r>
          </a:p>
        </p:txBody>
      </p:sp>
      <p:pic>
        <p:nvPicPr>
          <p:cNvPr id="19464" name="Picture 12"/>
          <p:cNvPicPr>
            <a:picLocks noChangeAspect="1"/>
          </p:cNvPicPr>
          <p:nvPr/>
        </p:nvPicPr>
        <p:blipFill>
          <a:blip r:embed="rId5"/>
          <a:srcRect/>
          <a:stretch>
            <a:fillRect/>
          </a:stretch>
        </p:blipFill>
        <p:spPr bwMode="auto">
          <a:xfrm>
            <a:off x="8342313" y="5665788"/>
            <a:ext cx="877887" cy="1173162"/>
          </a:xfrm>
          <a:prstGeom prst="rect">
            <a:avLst/>
          </a:prstGeom>
          <a:noFill/>
          <a:ln w="9525">
            <a:noFill/>
            <a:miter lim="800000"/>
            <a:headEnd/>
            <a:tailEnd/>
          </a:ln>
        </p:spPr>
      </p:pic>
      <p:pic>
        <p:nvPicPr>
          <p:cNvPr id="19465" name="Picture 14" descr="ua_logo_lg"/>
          <p:cNvPicPr>
            <a:picLocks noChangeAspect="1" noChangeArrowheads="1"/>
          </p:cNvPicPr>
          <p:nvPr/>
        </p:nvPicPr>
        <p:blipFill>
          <a:blip r:embed="rId6"/>
          <a:srcRect/>
          <a:stretch>
            <a:fillRect/>
          </a:stretch>
        </p:blipFill>
        <p:spPr bwMode="auto">
          <a:xfrm>
            <a:off x="26988" y="6107113"/>
            <a:ext cx="860425" cy="731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7" descr="C:\Documents and Settings\macenma\My Documents\Work\CONGRESOS\CNT_09\Dibujos\Esquema fluo.bmp"/>
          <p:cNvPicPr>
            <a:picLocks noChangeAspect="1" noChangeArrowheads="1"/>
          </p:cNvPicPr>
          <p:nvPr/>
        </p:nvPicPr>
        <p:blipFill>
          <a:blip r:embed="rId3"/>
          <a:srcRect t="11475" r="17390" b="6557"/>
          <a:stretch>
            <a:fillRect/>
          </a:stretch>
        </p:blipFill>
        <p:spPr bwMode="auto">
          <a:xfrm>
            <a:off x="4195763" y="4533900"/>
            <a:ext cx="3960812" cy="2324100"/>
          </a:xfrm>
          <a:prstGeom prst="rect">
            <a:avLst/>
          </a:prstGeom>
          <a:noFill/>
          <a:ln w="9525">
            <a:noFill/>
            <a:miter lim="800000"/>
            <a:headEnd/>
            <a:tailEnd/>
          </a:ln>
        </p:spPr>
      </p:pic>
      <p:sp>
        <p:nvSpPr>
          <p:cNvPr id="21506" name="Title 1"/>
          <p:cNvSpPr>
            <a:spLocks noGrp="1"/>
          </p:cNvSpPr>
          <p:nvPr>
            <p:ph type="title"/>
          </p:nvPr>
        </p:nvSpPr>
        <p:spPr/>
        <p:txBody>
          <a:bodyPr/>
          <a:lstStyle/>
          <a:p>
            <a:r>
              <a:rPr lang="en-US" smtClean="0">
                <a:latin typeface="Microsoft Sans Serif" pitchFamily="34" charset="0"/>
                <a:cs typeface="Microsoft Sans Serif" pitchFamily="34" charset="0"/>
              </a:rPr>
              <a:t>Hypotheses</a:t>
            </a:r>
          </a:p>
        </p:txBody>
      </p:sp>
      <p:sp>
        <p:nvSpPr>
          <p:cNvPr id="21507" name="Content Placeholder 2"/>
          <p:cNvSpPr>
            <a:spLocks noGrp="1"/>
          </p:cNvSpPr>
          <p:nvPr>
            <p:ph idx="1"/>
          </p:nvPr>
        </p:nvSpPr>
        <p:spPr>
          <a:xfrm>
            <a:off x="1412875" y="1600200"/>
            <a:ext cx="7091363" cy="2933700"/>
          </a:xfrm>
        </p:spPr>
        <p:txBody>
          <a:bodyPr/>
          <a:lstStyle/>
          <a:p>
            <a:pPr marL="0" indent="0">
              <a:buFont typeface="Arial" charset="0"/>
              <a:buNone/>
            </a:pPr>
            <a:r>
              <a:rPr lang="en-US" b="1" smtClean="0">
                <a:latin typeface="Microsoft Sans Serif" pitchFamily="34" charset="0"/>
                <a:cs typeface="Microsoft Sans Serif" pitchFamily="34" charset="0"/>
              </a:rPr>
              <a:t>1. Fluorescence</a:t>
            </a:r>
            <a:r>
              <a:rPr lang="en-US" smtClean="0">
                <a:latin typeface="Microsoft Sans Serif" pitchFamily="34" charset="0"/>
                <a:cs typeface="Microsoft Sans Serif" pitchFamily="34" charset="0"/>
              </a:rPr>
              <a:t> is negatively correlated with </a:t>
            </a:r>
            <a:r>
              <a:rPr lang="en-US" b="1" smtClean="0">
                <a:latin typeface="Microsoft Sans Serif" pitchFamily="34" charset="0"/>
                <a:cs typeface="Microsoft Sans Serif" pitchFamily="34" charset="0"/>
              </a:rPr>
              <a:t>heat dissipation.</a:t>
            </a:r>
          </a:p>
          <a:p>
            <a:pPr marL="0" indent="0">
              <a:buFont typeface="Arial" charset="0"/>
              <a:buNone/>
            </a:pPr>
            <a:endParaRPr lang="en-US" b="1" smtClean="0">
              <a:latin typeface="Microsoft Sans Serif" pitchFamily="34" charset="0"/>
              <a:cs typeface="Microsoft Sans Serif" pitchFamily="34" charset="0"/>
            </a:endParaRPr>
          </a:p>
          <a:p>
            <a:pPr marL="0" indent="0">
              <a:buFont typeface="Arial" charset="0"/>
              <a:buNone/>
            </a:pPr>
            <a:r>
              <a:rPr lang="en-US" b="1" smtClean="0">
                <a:latin typeface="Microsoft Sans Serif" pitchFamily="34" charset="0"/>
                <a:cs typeface="Microsoft Sans Serif" pitchFamily="34" charset="0"/>
              </a:rPr>
              <a:t>2. Fluorescence</a:t>
            </a:r>
            <a:r>
              <a:rPr lang="en-US" smtClean="0">
                <a:latin typeface="Microsoft Sans Serif" pitchFamily="34" charset="0"/>
                <a:cs typeface="Microsoft Sans Serif" pitchFamily="34" charset="0"/>
              </a:rPr>
              <a:t> is an indicator of plant </a:t>
            </a:r>
            <a:r>
              <a:rPr lang="en-US" b="1" smtClean="0">
                <a:latin typeface="Microsoft Sans Serif" pitchFamily="34" charset="0"/>
                <a:cs typeface="Microsoft Sans Serif" pitchFamily="34" charset="0"/>
              </a:rPr>
              <a:t>photosynthesis efficiency.</a:t>
            </a:r>
          </a:p>
        </p:txBody>
      </p:sp>
      <p:pic>
        <p:nvPicPr>
          <p:cNvPr id="21508" name="Picture 5"/>
          <p:cNvPicPr>
            <a:picLocks noChangeAspect="1"/>
          </p:cNvPicPr>
          <p:nvPr/>
        </p:nvPicPr>
        <p:blipFill>
          <a:blip r:embed="rId4"/>
          <a:srcRect/>
          <a:stretch>
            <a:fillRect/>
          </a:stretch>
        </p:blipFill>
        <p:spPr bwMode="auto">
          <a:xfrm>
            <a:off x="8342313" y="5665788"/>
            <a:ext cx="877887" cy="1173162"/>
          </a:xfrm>
          <a:prstGeom prst="rect">
            <a:avLst/>
          </a:prstGeom>
          <a:noFill/>
          <a:ln w="9525">
            <a:noFill/>
            <a:miter lim="800000"/>
            <a:headEnd/>
            <a:tailEnd/>
          </a:ln>
        </p:spPr>
      </p:pic>
      <p:pic>
        <p:nvPicPr>
          <p:cNvPr id="21509" name="Picture 6" descr="ua_logo_lg"/>
          <p:cNvPicPr>
            <a:picLocks noChangeAspect="1" noChangeArrowheads="1"/>
          </p:cNvPicPr>
          <p:nvPr/>
        </p:nvPicPr>
        <p:blipFill>
          <a:blip r:embed="rId5"/>
          <a:srcRect/>
          <a:stretch>
            <a:fillRect/>
          </a:stretch>
        </p:blipFill>
        <p:spPr bwMode="auto">
          <a:xfrm>
            <a:off x="26988" y="6107113"/>
            <a:ext cx="860425" cy="731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0" b="-40000"/>
          </a:stretch>
        </a:blipFill>
        <a:effectLst/>
      </p:bgPr>
    </p:bg>
    <p:spTree>
      <p:nvGrpSpPr>
        <p:cNvPr id="1" name=""/>
        <p:cNvGrpSpPr/>
        <p:nvPr/>
      </p:nvGrpSpPr>
      <p:grpSpPr>
        <a:xfrm>
          <a:off x="0" y="0"/>
          <a:ext cx="0" cy="0"/>
          <a:chOff x="0" y="0"/>
          <a:chExt cx="0" cy="0"/>
        </a:xfrm>
      </p:grpSpPr>
      <p:sp>
        <p:nvSpPr>
          <p:cNvPr id="23554" name="Content Placeholder 2"/>
          <p:cNvSpPr txBox="1">
            <a:spLocks/>
          </p:cNvSpPr>
          <p:nvPr/>
        </p:nvSpPr>
        <p:spPr bwMode="auto">
          <a:xfrm>
            <a:off x="228600" y="1066800"/>
            <a:ext cx="8458200" cy="4953000"/>
          </a:xfrm>
          <a:prstGeom prst="rect">
            <a:avLst/>
          </a:prstGeom>
          <a:noFill/>
          <a:ln w="9525">
            <a:noFill/>
            <a:miter lim="800000"/>
            <a:headEnd/>
            <a:tailEnd/>
          </a:ln>
        </p:spPr>
        <p:txBody>
          <a:bodyPr/>
          <a:lstStyle/>
          <a:p>
            <a:pPr marL="514350" indent="-514350">
              <a:spcBef>
                <a:spcPct val="20000"/>
              </a:spcBef>
            </a:pPr>
            <a:endParaRPr lang="en-US" sz="600" i="1">
              <a:latin typeface="Calibri" pitchFamily="34" charset="0"/>
            </a:endParaRPr>
          </a:p>
        </p:txBody>
      </p:sp>
      <p:graphicFrame>
        <p:nvGraphicFramePr>
          <p:cNvPr id="23579" name="Group 27"/>
          <p:cNvGraphicFramePr>
            <a:graphicFrameLocks noGrp="1"/>
          </p:cNvGraphicFramePr>
          <p:nvPr/>
        </p:nvGraphicFramePr>
        <p:xfrm>
          <a:off x="714375" y="276225"/>
          <a:ext cx="7637463" cy="5535613"/>
        </p:xfrm>
        <a:graphic>
          <a:graphicData uri="http://schemas.openxmlformats.org/drawingml/2006/table">
            <a:tbl>
              <a:tblPr/>
              <a:tblGrid>
                <a:gridCol w="2016125"/>
                <a:gridCol w="5621338"/>
              </a:tblGrid>
              <a:tr h="627063">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800" b="0" i="0" u="none" strike="noStrike" cap="none" normalizeH="0" baseline="0" smtClean="0">
                          <a:ln>
                            <a:noFill/>
                          </a:ln>
                          <a:solidFill>
                            <a:schemeClr val="tx1"/>
                          </a:solidFill>
                          <a:effectLst/>
                          <a:latin typeface="Microsoft Sans Serif" pitchFamily="34" charset="0"/>
                          <a:cs typeface="Microsoft Sans Serif" pitchFamily="34" charset="0"/>
                        </a:rPr>
                        <a:t>Experiment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chemeClr val="tx1"/>
                        </a:solidFill>
                        <a:effectLst/>
                        <a:latin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6270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Microsoft Sans Serif" pitchFamily="34" charset="0"/>
                          <a:ea typeface="Cambria" pitchFamily="18" charset="0"/>
                          <a:cs typeface="Microsoft Sans Serif" pitchFamily="34" charset="0"/>
                        </a:rPr>
                        <a:t>Crops</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Microsoft Sans Serif" pitchFamily="34" charset="0"/>
                          <a:ea typeface="Cambria" pitchFamily="18" charset="0"/>
                          <a:cs typeface="Microsoft Sans Serif" pitchFamily="34" charset="0"/>
                        </a:rPr>
                        <a:t>Alfalfa (CUF 101)</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8334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Microsoft Sans Serif" pitchFamily="34" charset="0"/>
                          <a:ea typeface="Cambria" pitchFamily="18" charset="0"/>
                          <a:cs typeface="Microsoft Sans Serif" pitchFamily="34" charset="0"/>
                        </a:rPr>
                        <a:t>Treatment</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Microsoft Sans Serif" pitchFamily="34" charset="0"/>
                        <a:ea typeface="Cambria" pitchFamily="18" charset="0"/>
                        <a:cs typeface="Microsoft Sans Serif"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Microsoft Sans Serif" pitchFamily="34" charset="0"/>
                        <a:ea typeface="Cambria" pitchFamily="18" charset="0"/>
                        <a:cs typeface="Microsoft Sans Serif"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Microsoft Sans Serif" pitchFamily="34" charset="0"/>
                          <a:ea typeface="Cambria" pitchFamily="18" charset="0"/>
                          <a:cs typeface="Microsoft Sans Serif" pitchFamily="34" charset="0"/>
                        </a:rPr>
                        <a:t>No stress conditions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FF0000"/>
                        </a:solidFill>
                        <a:effectLst/>
                        <a:latin typeface="Microsoft Sans Serif" pitchFamily="34" charset="0"/>
                        <a:ea typeface="Cambria" pitchFamily="18" charset="0"/>
                        <a:cs typeface="Microsoft Sans Serif"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FF0000"/>
                        </a:solidFill>
                        <a:effectLst/>
                        <a:latin typeface="Microsoft Sans Serif" pitchFamily="34" charset="0"/>
                        <a:ea typeface="Cambria" pitchFamily="18" charset="0"/>
                        <a:cs typeface="Microsoft Sans Serif"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FF0000"/>
                        </a:solidFill>
                        <a:effectLst/>
                        <a:latin typeface="Microsoft Sans Serif" pitchFamily="34" charset="0"/>
                        <a:ea typeface="Cambria" pitchFamily="18" charset="0"/>
                        <a:cs typeface="Microsoft Sans Serif"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chemeClr val="bg1"/>
                    </a:solidFill>
                  </a:tcPr>
                </a:tc>
              </a:tr>
              <a:tr h="1254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Microsoft Sans Serif" pitchFamily="34" charset="0"/>
                          <a:ea typeface="Cambria" pitchFamily="18" charset="0"/>
                          <a:cs typeface="Microsoft Sans Serif" pitchFamily="34" charset="0"/>
                        </a:rPr>
                        <a:t>Measurements</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Microsoft Sans Serif" pitchFamily="34" charset="0"/>
                          <a:ea typeface="Cambria" pitchFamily="18" charset="0"/>
                          <a:cs typeface="Microsoft Sans Serif" pitchFamily="34" charset="0"/>
                        </a:rPr>
                        <a:t>November 4</a:t>
                      </a:r>
                      <a:r>
                        <a:rPr kumimoji="0" lang="en-US" sz="1800" b="0" i="0" u="none" strike="noStrike" cap="none" normalizeH="0" baseline="30000" smtClean="0">
                          <a:ln>
                            <a:noFill/>
                          </a:ln>
                          <a:solidFill>
                            <a:schemeClr val="tx1"/>
                          </a:solidFill>
                          <a:effectLst/>
                          <a:latin typeface="Microsoft Sans Serif" pitchFamily="34" charset="0"/>
                          <a:ea typeface="Cambria" pitchFamily="18" charset="0"/>
                          <a:cs typeface="Microsoft Sans Serif" pitchFamily="34" charset="0"/>
                        </a:rPr>
                        <a:t>th</a:t>
                      </a:r>
                      <a:r>
                        <a:rPr kumimoji="0" lang="en-US" sz="1800" b="0" i="0" u="none" strike="noStrike" cap="none" normalizeH="0" baseline="0" smtClean="0">
                          <a:ln>
                            <a:noFill/>
                          </a:ln>
                          <a:solidFill>
                            <a:schemeClr val="tx1"/>
                          </a:solidFill>
                          <a:effectLst/>
                          <a:latin typeface="Microsoft Sans Serif" pitchFamily="34" charset="0"/>
                          <a:ea typeface="Cambria" pitchFamily="18" charset="0"/>
                          <a:cs typeface="Microsoft Sans Serif" pitchFamily="34" charset="0"/>
                        </a:rPr>
                        <a:t> and  November 6</a:t>
                      </a:r>
                      <a:r>
                        <a:rPr kumimoji="0" lang="en-US" sz="1800" b="0" i="0" u="none" strike="noStrike" cap="none" normalizeH="0" baseline="30000" smtClean="0">
                          <a:ln>
                            <a:noFill/>
                          </a:ln>
                          <a:solidFill>
                            <a:schemeClr val="tx1"/>
                          </a:solidFill>
                          <a:effectLst/>
                          <a:latin typeface="Microsoft Sans Serif" pitchFamily="34" charset="0"/>
                          <a:ea typeface="Cambria" pitchFamily="18" charset="0"/>
                          <a:cs typeface="Microsoft Sans Serif" pitchFamily="34" charset="0"/>
                        </a:rPr>
                        <a:t>th</a:t>
                      </a:r>
                      <a:r>
                        <a:rPr kumimoji="0" lang="en-US" sz="1800" b="0" i="0" u="none" strike="noStrike" cap="none" normalizeH="0" baseline="0" smtClean="0">
                          <a:ln>
                            <a:noFill/>
                          </a:ln>
                          <a:solidFill>
                            <a:schemeClr val="tx1"/>
                          </a:solidFill>
                          <a:effectLst/>
                          <a:latin typeface="Microsoft Sans Serif" pitchFamily="34" charset="0"/>
                          <a:ea typeface="Cambria" pitchFamily="18" charset="0"/>
                          <a:cs typeface="Microsoft Sans Serif" pitchFamily="34" charset="0"/>
                        </a:rPr>
                        <a:t> 2011</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Microsoft Sans Serif" pitchFamily="34" charset="0"/>
                          <a:ea typeface="Cambria" pitchFamily="18" charset="0"/>
                          <a:cs typeface="Microsoft Sans Serif" pitchFamily="34" charset="0"/>
                        </a:rPr>
                        <a:t>Fluorescence baseline measurement at 5 am</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Microsoft Sans Serif" pitchFamily="34" charset="0"/>
                          <a:ea typeface="Cambria" pitchFamily="18" charset="0"/>
                          <a:cs typeface="Microsoft Sans Serif" pitchFamily="34" charset="0"/>
                        </a:rPr>
                        <a:t>Fluorescence measurements from 7 am to 4 pm</a:t>
                      </a:r>
                      <a:endParaRPr kumimoji="0" lang="en-US" sz="2000" b="0" i="0" u="none" strike="noStrike" cap="none" normalizeH="0" baseline="0" smtClean="0">
                        <a:ln>
                          <a:noFill/>
                        </a:ln>
                        <a:solidFill>
                          <a:schemeClr val="tx1"/>
                        </a:solidFill>
                        <a:effectLst/>
                        <a:latin typeface="Microsoft Sans Serif" pitchFamily="34" charset="0"/>
                        <a:ea typeface="Cambria" pitchFamily="18" charset="0"/>
                        <a:cs typeface="Microsoft Sans Serif"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chemeClr val="bg1"/>
                    </a:solidFill>
                  </a:tcPr>
                </a:tc>
              </a:tr>
              <a:tr h="9413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Microsoft Sans Serif" pitchFamily="34" charset="0"/>
                          <a:ea typeface="Cambria" pitchFamily="18" charset="0"/>
                          <a:cs typeface="Microsoft Sans Serif" pitchFamily="34" charset="0"/>
                        </a:rPr>
                        <a:t>Study site</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Microsoft Sans Serif" pitchFamily="34" charset="0"/>
                          <a:cs typeface="Microsoft Sans Serif" pitchFamily="34" charset="0"/>
                        </a:rPr>
                        <a:t>University of Arizona’s Campus Agricultural Center (CAC). </a:t>
                      </a:r>
                      <a:endParaRPr kumimoji="0" lang="en-US" sz="2000" b="0" i="0" u="none" strike="noStrike" cap="none" normalizeH="0" baseline="0" smtClean="0">
                        <a:ln>
                          <a:noFill/>
                        </a:ln>
                        <a:solidFill>
                          <a:schemeClr val="tx1"/>
                        </a:solidFill>
                        <a:effectLst/>
                        <a:latin typeface="Microsoft Sans Serif" pitchFamily="34" charset="0"/>
                        <a:ea typeface="Cambria" pitchFamily="18" charset="0"/>
                        <a:cs typeface="Microsoft Sans Serif"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23574" name="TextBox 14"/>
          <p:cNvSpPr txBox="1">
            <a:spLocks noChangeArrowheads="1"/>
          </p:cNvSpPr>
          <p:nvPr/>
        </p:nvSpPr>
        <p:spPr bwMode="auto">
          <a:xfrm>
            <a:off x="7045325" y="3232150"/>
            <a:ext cx="952500" cy="246063"/>
          </a:xfrm>
          <a:prstGeom prst="rect">
            <a:avLst/>
          </a:prstGeom>
          <a:noFill/>
          <a:ln w="9525">
            <a:noFill/>
            <a:miter lim="800000"/>
            <a:headEnd/>
            <a:tailEnd/>
          </a:ln>
        </p:spPr>
        <p:txBody>
          <a:bodyPr>
            <a:spAutoFit/>
          </a:bodyPr>
          <a:lstStyle/>
          <a:p>
            <a:r>
              <a:rPr lang="en-US" sz="1000" b="1">
                <a:latin typeface="Calibri" pitchFamily="34" charset="0"/>
              </a:rPr>
              <a:t>Mike Ottman</a:t>
            </a:r>
            <a:endParaRPr lang="en-US" sz="1000">
              <a:latin typeface="Calibri" pitchFamily="34" charset="0"/>
            </a:endParaRPr>
          </a:p>
        </p:txBody>
      </p:sp>
      <p:pic>
        <p:nvPicPr>
          <p:cNvPr id="23575" name="Picture 4" descr="Photo of Mike Ottman"/>
          <p:cNvPicPr>
            <a:picLocks noChangeAspect="1" noChangeArrowheads="1"/>
          </p:cNvPicPr>
          <p:nvPr/>
        </p:nvPicPr>
        <p:blipFill>
          <a:blip r:embed="rId4"/>
          <a:srcRect/>
          <a:stretch>
            <a:fillRect/>
          </a:stretch>
        </p:blipFill>
        <p:spPr bwMode="auto">
          <a:xfrm>
            <a:off x="7005638" y="1993900"/>
            <a:ext cx="1066800" cy="1238250"/>
          </a:xfrm>
          <a:prstGeom prst="rect">
            <a:avLst/>
          </a:prstGeom>
          <a:noFill/>
          <a:ln w="9525">
            <a:noFill/>
            <a:miter lim="800000"/>
            <a:headEnd/>
            <a:tailEnd/>
          </a:ln>
        </p:spPr>
      </p:pic>
      <p:pic>
        <p:nvPicPr>
          <p:cNvPr id="23576" name="Picture 2" descr="UA-horiz CMYK"/>
          <p:cNvPicPr>
            <a:picLocks noChangeAspect="1" noChangeArrowheads="1"/>
          </p:cNvPicPr>
          <p:nvPr/>
        </p:nvPicPr>
        <p:blipFill>
          <a:blip r:embed="rId5"/>
          <a:srcRect r="72974"/>
          <a:stretch>
            <a:fillRect/>
          </a:stretch>
        </p:blipFill>
        <p:spPr bwMode="auto">
          <a:xfrm>
            <a:off x="7005638" y="3006725"/>
            <a:ext cx="252412" cy="225425"/>
          </a:xfrm>
          <a:prstGeom prst="rect">
            <a:avLst/>
          </a:prstGeom>
          <a:noFill/>
          <a:ln w="9525">
            <a:noFill/>
            <a:miter lim="800000"/>
            <a:headEnd/>
            <a:tailEnd/>
          </a:ln>
        </p:spPr>
      </p:pic>
      <p:pic>
        <p:nvPicPr>
          <p:cNvPr id="23577" name="Picture 16"/>
          <p:cNvPicPr>
            <a:picLocks noChangeAspect="1"/>
          </p:cNvPicPr>
          <p:nvPr/>
        </p:nvPicPr>
        <p:blipFill>
          <a:blip r:embed="rId6"/>
          <a:srcRect/>
          <a:stretch>
            <a:fillRect/>
          </a:stretch>
        </p:blipFill>
        <p:spPr bwMode="auto">
          <a:xfrm>
            <a:off x="8342313" y="5665788"/>
            <a:ext cx="877887" cy="1173162"/>
          </a:xfrm>
          <a:prstGeom prst="rect">
            <a:avLst/>
          </a:prstGeom>
          <a:noFill/>
          <a:ln w="9525">
            <a:noFill/>
            <a:miter lim="800000"/>
            <a:headEnd/>
            <a:tailEnd/>
          </a:ln>
        </p:spPr>
      </p:pic>
      <p:pic>
        <p:nvPicPr>
          <p:cNvPr id="23578" name="Picture 17" descr="ua_logo_lg"/>
          <p:cNvPicPr>
            <a:picLocks noChangeAspect="1" noChangeArrowheads="1"/>
          </p:cNvPicPr>
          <p:nvPr/>
        </p:nvPicPr>
        <p:blipFill>
          <a:blip r:embed="rId7"/>
          <a:srcRect/>
          <a:stretch>
            <a:fillRect/>
          </a:stretch>
        </p:blipFill>
        <p:spPr bwMode="auto">
          <a:xfrm>
            <a:off x="26988" y="6107113"/>
            <a:ext cx="860425" cy="731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6"/>
          <p:cNvSpPr>
            <a:spLocks noChangeArrowheads="1"/>
          </p:cNvSpPr>
          <p:nvPr/>
        </p:nvSpPr>
        <p:spPr bwMode="auto">
          <a:xfrm>
            <a:off x="658813" y="850900"/>
            <a:ext cx="2116137" cy="584200"/>
          </a:xfrm>
          <a:prstGeom prst="rect">
            <a:avLst/>
          </a:prstGeom>
          <a:noFill/>
          <a:ln w="9525">
            <a:noFill/>
            <a:miter lim="800000"/>
            <a:headEnd/>
            <a:tailEnd/>
          </a:ln>
        </p:spPr>
        <p:txBody>
          <a:bodyPr wrap="none">
            <a:spAutoFit/>
          </a:bodyPr>
          <a:lstStyle/>
          <a:p>
            <a:r>
              <a:rPr lang="en-US" sz="3200" b="1">
                <a:latin typeface="Calibri" pitchFamily="34" charset="0"/>
              </a:rPr>
              <a:t>LICOR 6400</a:t>
            </a:r>
            <a:endParaRPr lang="en-US" sz="3200">
              <a:latin typeface="Calibri" pitchFamily="34" charset="0"/>
            </a:endParaRPr>
          </a:p>
        </p:txBody>
      </p:sp>
      <p:pic>
        <p:nvPicPr>
          <p:cNvPr id="25602" name="Picture 2" descr="http://www.licor.com/env/products/photosynthesis/images/6400_instr.png"/>
          <p:cNvPicPr>
            <a:picLocks noChangeAspect="1" noChangeArrowheads="1"/>
          </p:cNvPicPr>
          <p:nvPr/>
        </p:nvPicPr>
        <p:blipFill>
          <a:blip r:embed="rId3"/>
          <a:srcRect/>
          <a:stretch>
            <a:fillRect/>
          </a:stretch>
        </p:blipFill>
        <p:spPr bwMode="auto">
          <a:xfrm>
            <a:off x="463550" y="1625600"/>
            <a:ext cx="3238500" cy="2697163"/>
          </a:xfrm>
          <a:prstGeom prst="rect">
            <a:avLst/>
          </a:prstGeom>
          <a:noFill/>
          <a:ln w="9525">
            <a:noFill/>
            <a:miter lim="800000"/>
            <a:headEnd/>
            <a:tailEnd/>
          </a:ln>
        </p:spPr>
      </p:pic>
      <p:sp>
        <p:nvSpPr>
          <p:cNvPr id="25603" name="Rectangle 21"/>
          <p:cNvSpPr>
            <a:spLocks noChangeArrowheads="1"/>
          </p:cNvSpPr>
          <p:nvPr/>
        </p:nvSpPr>
        <p:spPr bwMode="auto">
          <a:xfrm>
            <a:off x="457200" y="4322763"/>
            <a:ext cx="3781425" cy="1476375"/>
          </a:xfrm>
          <a:prstGeom prst="rect">
            <a:avLst/>
          </a:prstGeom>
          <a:noFill/>
          <a:ln w="9525">
            <a:noFill/>
            <a:miter lim="800000"/>
            <a:headEnd/>
            <a:tailEnd/>
          </a:ln>
        </p:spPr>
        <p:txBody>
          <a:bodyPr>
            <a:spAutoFit/>
          </a:bodyPr>
          <a:lstStyle/>
          <a:p>
            <a:r>
              <a:rPr lang="en-US" sz="2000">
                <a:latin typeface="Microsoft Sans Serif" pitchFamily="34" charset="0"/>
                <a:ea typeface="Cambria" pitchFamily="18" charset="0"/>
                <a:cs typeface="Microsoft Sans Serif" pitchFamily="34" charset="0"/>
              </a:rPr>
              <a:t>Measurements:</a:t>
            </a:r>
          </a:p>
          <a:p>
            <a:endParaRPr lang="en-US" sz="1000">
              <a:latin typeface="Microsoft Sans Serif" pitchFamily="34" charset="0"/>
              <a:ea typeface="Cambria" pitchFamily="18" charset="0"/>
              <a:cs typeface="Microsoft Sans Serif" pitchFamily="34" charset="0"/>
            </a:endParaRPr>
          </a:p>
          <a:p>
            <a:pPr>
              <a:buFontTx/>
              <a:buChar char="-"/>
            </a:pPr>
            <a:r>
              <a:rPr lang="en-US" sz="2000">
                <a:latin typeface="Microsoft Sans Serif" pitchFamily="34" charset="0"/>
                <a:ea typeface="Cambria" pitchFamily="18" charset="0"/>
                <a:cs typeface="Microsoft Sans Serif" pitchFamily="34" charset="0"/>
              </a:rPr>
              <a:t>Photosynthesis efficiency</a:t>
            </a:r>
          </a:p>
          <a:p>
            <a:pPr>
              <a:buFontTx/>
              <a:buChar char="-"/>
            </a:pPr>
            <a:r>
              <a:rPr lang="en-US" sz="2000">
                <a:latin typeface="Microsoft Sans Serif" pitchFamily="34" charset="0"/>
                <a:ea typeface="Cambria" pitchFamily="18" charset="0"/>
                <a:cs typeface="Microsoft Sans Serif" pitchFamily="34" charset="0"/>
              </a:rPr>
              <a:t>Fluorescence</a:t>
            </a:r>
          </a:p>
          <a:p>
            <a:pPr>
              <a:buFontTx/>
              <a:buChar char="-"/>
            </a:pPr>
            <a:r>
              <a:rPr lang="en-US" sz="2000">
                <a:latin typeface="Microsoft Sans Serif" pitchFamily="34" charset="0"/>
                <a:ea typeface="Cambria" pitchFamily="18" charset="0"/>
                <a:cs typeface="Microsoft Sans Serif" pitchFamily="34" charset="0"/>
              </a:rPr>
              <a:t>Heat dissipation</a:t>
            </a:r>
          </a:p>
        </p:txBody>
      </p:sp>
      <p:pic>
        <p:nvPicPr>
          <p:cNvPr id="25604" name="Picture 23" descr="C:\Users\MariaPi\Documents\Nicole\Photos_Alfalfa\IMAG0767.jpg"/>
          <p:cNvPicPr>
            <a:picLocks noChangeAspect="1" noChangeArrowheads="1"/>
          </p:cNvPicPr>
          <p:nvPr/>
        </p:nvPicPr>
        <p:blipFill>
          <a:blip r:embed="rId4">
            <a:lum bright="-10000" contrast="30000"/>
          </a:blip>
          <a:srcRect/>
          <a:stretch>
            <a:fillRect/>
          </a:stretch>
        </p:blipFill>
        <p:spPr bwMode="auto">
          <a:xfrm>
            <a:off x="3830638" y="1319213"/>
            <a:ext cx="2144712" cy="3600450"/>
          </a:xfrm>
          <a:prstGeom prst="rect">
            <a:avLst/>
          </a:prstGeom>
          <a:noFill/>
          <a:ln w="9525">
            <a:noFill/>
            <a:miter lim="800000"/>
            <a:headEnd/>
            <a:tailEnd/>
          </a:ln>
        </p:spPr>
      </p:pic>
      <p:pic>
        <p:nvPicPr>
          <p:cNvPr id="25605" name="Picture 24" descr="C:\Users\MariaPi\Documents\Nicole\Photos_Alfalfa\IMAG0765.jpg"/>
          <p:cNvPicPr>
            <a:picLocks noChangeAspect="1" noChangeArrowheads="1"/>
          </p:cNvPicPr>
          <p:nvPr/>
        </p:nvPicPr>
        <p:blipFill>
          <a:blip r:embed="rId5">
            <a:lum contrast="10000"/>
          </a:blip>
          <a:srcRect/>
          <a:stretch>
            <a:fillRect/>
          </a:stretch>
        </p:blipFill>
        <p:spPr bwMode="auto">
          <a:xfrm>
            <a:off x="6065838" y="1319213"/>
            <a:ext cx="2782887" cy="1665287"/>
          </a:xfrm>
          <a:prstGeom prst="rect">
            <a:avLst/>
          </a:prstGeom>
          <a:noFill/>
          <a:ln w="9525">
            <a:noFill/>
            <a:miter lim="800000"/>
            <a:headEnd/>
            <a:tailEnd/>
          </a:ln>
        </p:spPr>
      </p:pic>
      <p:pic>
        <p:nvPicPr>
          <p:cNvPr id="25606" name="Picture 25" descr="C:\Users\MariaPi\Documents\Nicole\Photos_Alfalfa\IMAG0760.jpg"/>
          <p:cNvPicPr>
            <a:picLocks noChangeAspect="1" noChangeArrowheads="1"/>
          </p:cNvPicPr>
          <p:nvPr/>
        </p:nvPicPr>
        <p:blipFill>
          <a:blip r:embed="rId6"/>
          <a:srcRect/>
          <a:stretch>
            <a:fillRect/>
          </a:stretch>
        </p:blipFill>
        <p:spPr bwMode="auto">
          <a:xfrm>
            <a:off x="6065838" y="3146425"/>
            <a:ext cx="2782887" cy="1773238"/>
          </a:xfrm>
          <a:prstGeom prst="rect">
            <a:avLst/>
          </a:prstGeom>
          <a:noFill/>
          <a:ln w="9525">
            <a:noFill/>
            <a:miter lim="800000"/>
            <a:headEnd/>
            <a:tailEnd/>
          </a:ln>
        </p:spPr>
      </p:pic>
      <p:pic>
        <p:nvPicPr>
          <p:cNvPr id="25607" name="Picture 28"/>
          <p:cNvPicPr>
            <a:picLocks noChangeAspect="1"/>
          </p:cNvPicPr>
          <p:nvPr/>
        </p:nvPicPr>
        <p:blipFill>
          <a:blip r:embed="rId7"/>
          <a:srcRect/>
          <a:stretch>
            <a:fillRect/>
          </a:stretch>
        </p:blipFill>
        <p:spPr bwMode="auto">
          <a:xfrm>
            <a:off x="8342313" y="5665788"/>
            <a:ext cx="877887" cy="1173162"/>
          </a:xfrm>
          <a:prstGeom prst="rect">
            <a:avLst/>
          </a:prstGeom>
          <a:noFill/>
          <a:ln w="9525">
            <a:noFill/>
            <a:miter lim="800000"/>
            <a:headEnd/>
            <a:tailEnd/>
          </a:ln>
        </p:spPr>
      </p:pic>
      <p:pic>
        <p:nvPicPr>
          <p:cNvPr id="25608" name="Picture 29" descr="ua_logo_lg"/>
          <p:cNvPicPr>
            <a:picLocks noChangeAspect="1" noChangeArrowheads="1"/>
          </p:cNvPicPr>
          <p:nvPr/>
        </p:nvPicPr>
        <p:blipFill>
          <a:blip r:embed="rId8"/>
          <a:srcRect/>
          <a:stretch>
            <a:fillRect/>
          </a:stretch>
        </p:blipFill>
        <p:spPr bwMode="auto">
          <a:xfrm>
            <a:off x="26988" y="6107113"/>
            <a:ext cx="860425" cy="731837"/>
          </a:xfrm>
          <a:prstGeom prst="rect">
            <a:avLst/>
          </a:prstGeom>
          <a:noFill/>
          <a:ln w="9525">
            <a:noFill/>
            <a:miter lim="800000"/>
            <a:headEnd/>
            <a:tailEnd/>
          </a:ln>
        </p:spPr>
      </p:pic>
      <p:sp>
        <p:nvSpPr>
          <p:cNvPr id="25609" name="Title 1"/>
          <p:cNvSpPr>
            <a:spLocks noGrp="1"/>
          </p:cNvSpPr>
          <p:nvPr>
            <p:ph type="title"/>
          </p:nvPr>
        </p:nvSpPr>
        <p:spPr>
          <a:xfrm>
            <a:off x="457200" y="0"/>
            <a:ext cx="8229600" cy="1143000"/>
          </a:xfrm>
        </p:spPr>
        <p:txBody>
          <a:bodyPr/>
          <a:lstStyle/>
          <a:p>
            <a:r>
              <a:rPr lang="en-US" smtClean="0">
                <a:latin typeface="Microsoft Sans Serif" pitchFamily="34" charset="0"/>
                <a:cs typeface="Microsoft Sans Serif" pitchFamily="34" charset="0"/>
              </a:rPr>
              <a:t>Measurements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smtClean="0">
                <a:latin typeface="Microsoft Sans Serif" pitchFamily="34" charset="0"/>
                <a:cs typeface="Microsoft Sans Serif" pitchFamily="34" charset="0"/>
              </a:rPr>
              <a:t>Data Analysis</a:t>
            </a:r>
          </a:p>
        </p:txBody>
      </p:sp>
      <p:sp>
        <p:nvSpPr>
          <p:cNvPr id="27650" name="Content Placeholder 2"/>
          <p:cNvSpPr>
            <a:spLocks noGrp="1"/>
          </p:cNvSpPr>
          <p:nvPr>
            <p:ph idx="1"/>
          </p:nvPr>
        </p:nvSpPr>
        <p:spPr>
          <a:xfrm>
            <a:off x="457200" y="1285875"/>
            <a:ext cx="8229600" cy="4525963"/>
          </a:xfrm>
        </p:spPr>
        <p:txBody>
          <a:bodyPr/>
          <a:lstStyle/>
          <a:p>
            <a:r>
              <a:rPr lang="en-US" sz="2600" smtClean="0">
                <a:latin typeface="Microsoft Sans Serif" pitchFamily="34" charset="0"/>
                <a:cs typeface="Microsoft Sans Serif" pitchFamily="34" charset="0"/>
              </a:rPr>
              <a:t>Time was spent analyzing the data from each leaf using graphs from the data collected by each leaf.</a:t>
            </a:r>
          </a:p>
          <a:p>
            <a:r>
              <a:rPr lang="en-US" sz="2600" smtClean="0">
                <a:latin typeface="Microsoft Sans Serif" pitchFamily="34" charset="0"/>
                <a:cs typeface="Microsoft Sans Serif" pitchFamily="34" charset="0"/>
              </a:rPr>
              <a:t>At this point it became clear there were instances of cloud cover or similar circumstances that influenced our measurements.</a:t>
            </a:r>
          </a:p>
          <a:p>
            <a:endParaRPr lang="en-US" smtClean="0"/>
          </a:p>
          <a:p>
            <a:endParaRPr lang="en-US" smtClean="0"/>
          </a:p>
        </p:txBody>
      </p:sp>
      <p:pic>
        <p:nvPicPr>
          <p:cNvPr id="27651" name="Picture 4"/>
          <p:cNvPicPr>
            <a:picLocks noChangeAspect="1"/>
          </p:cNvPicPr>
          <p:nvPr/>
        </p:nvPicPr>
        <p:blipFill>
          <a:blip r:embed="rId3"/>
          <a:srcRect/>
          <a:stretch>
            <a:fillRect/>
          </a:stretch>
        </p:blipFill>
        <p:spPr bwMode="auto">
          <a:xfrm>
            <a:off x="1503363" y="3729038"/>
            <a:ext cx="6838950" cy="2981325"/>
          </a:xfrm>
          <a:prstGeom prst="rect">
            <a:avLst/>
          </a:prstGeom>
          <a:noFill/>
          <a:ln w="9525">
            <a:noFill/>
            <a:miter lim="800000"/>
            <a:headEnd/>
            <a:tailEnd/>
          </a:ln>
        </p:spPr>
      </p:pic>
      <p:pic>
        <p:nvPicPr>
          <p:cNvPr id="27652" name="Picture 8"/>
          <p:cNvPicPr>
            <a:picLocks noChangeAspect="1"/>
          </p:cNvPicPr>
          <p:nvPr/>
        </p:nvPicPr>
        <p:blipFill>
          <a:blip r:embed="rId4"/>
          <a:srcRect/>
          <a:stretch>
            <a:fillRect/>
          </a:stretch>
        </p:blipFill>
        <p:spPr bwMode="auto">
          <a:xfrm>
            <a:off x="8342313" y="5665788"/>
            <a:ext cx="877887" cy="1173162"/>
          </a:xfrm>
          <a:prstGeom prst="rect">
            <a:avLst/>
          </a:prstGeom>
          <a:noFill/>
          <a:ln w="9525">
            <a:noFill/>
            <a:miter lim="800000"/>
            <a:headEnd/>
            <a:tailEnd/>
          </a:ln>
        </p:spPr>
      </p:pic>
      <p:pic>
        <p:nvPicPr>
          <p:cNvPr id="27653" name="Picture 9" descr="ua_logo_lg"/>
          <p:cNvPicPr>
            <a:picLocks noChangeAspect="1" noChangeArrowheads="1"/>
          </p:cNvPicPr>
          <p:nvPr/>
        </p:nvPicPr>
        <p:blipFill>
          <a:blip r:embed="rId5"/>
          <a:srcRect/>
          <a:stretch>
            <a:fillRect/>
          </a:stretch>
        </p:blipFill>
        <p:spPr bwMode="auto">
          <a:xfrm>
            <a:off x="26988" y="6107113"/>
            <a:ext cx="860425" cy="731837"/>
          </a:xfrm>
          <a:prstGeom prst="rect">
            <a:avLst/>
          </a:prstGeom>
          <a:noFill/>
          <a:ln w="9525">
            <a:noFill/>
            <a:miter lim="800000"/>
            <a:headEnd/>
            <a:tailEnd/>
          </a:ln>
        </p:spPr>
      </p:pic>
      <p:sp>
        <p:nvSpPr>
          <p:cNvPr id="27654" name="TextBox 3"/>
          <p:cNvSpPr txBox="1">
            <a:spLocks noChangeArrowheads="1"/>
          </p:cNvSpPr>
          <p:nvPr/>
        </p:nvSpPr>
        <p:spPr bwMode="auto">
          <a:xfrm>
            <a:off x="158750" y="4906963"/>
            <a:ext cx="1044575" cy="369887"/>
          </a:xfrm>
          <a:prstGeom prst="rect">
            <a:avLst/>
          </a:prstGeom>
          <a:noFill/>
          <a:ln w="9525">
            <a:noFill/>
            <a:miter lim="800000"/>
            <a:headEnd/>
            <a:tailEnd/>
          </a:ln>
        </p:spPr>
        <p:txBody>
          <a:bodyPr wrap="none">
            <a:spAutoFit/>
          </a:bodyPr>
          <a:lstStyle/>
          <a:p>
            <a:r>
              <a:rPr lang="en-US" b="1">
                <a:latin typeface="Calibri" pitchFamily="34" charset="0"/>
              </a:rPr>
              <a:t>Averages</a:t>
            </a:r>
          </a:p>
        </p:txBody>
      </p:sp>
      <p:cxnSp>
        <p:nvCxnSpPr>
          <p:cNvPr id="7" name="Straight Arrow Connector 6"/>
          <p:cNvCxnSpPr>
            <a:stCxn id="27654" idx="3"/>
          </p:cNvCxnSpPr>
          <p:nvPr/>
        </p:nvCxnSpPr>
        <p:spPr>
          <a:xfrm>
            <a:off x="1203325" y="5092700"/>
            <a:ext cx="300038"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7656" name="TextBox 11"/>
          <p:cNvSpPr txBox="1">
            <a:spLocks noChangeArrowheads="1"/>
          </p:cNvSpPr>
          <p:nvPr/>
        </p:nvSpPr>
        <p:spPr bwMode="auto">
          <a:xfrm>
            <a:off x="158750" y="5710238"/>
            <a:ext cx="1054100" cy="368300"/>
          </a:xfrm>
          <a:prstGeom prst="rect">
            <a:avLst/>
          </a:prstGeom>
          <a:noFill/>
          <a:ln w="9525">
            <a:noFill/>
            <a:miter lim="800000"/>
            <a:headEnd/>
            <a:tailEnd/>
          </a:ln>
        </p:spPr>
        <p:txBody>
          <a:bodyPr wrap="none">
            <a:spAutoFit/>
          </a:bodyPr>
          <a:lstStyle/>
          <a:p>
            <a:r>
              <a:rPr lang="en-US" b="1">
                <a:latin typeface="Calibri" pitchFamily="34" charset="0"/>
              </a:rPr>
              <a:t>Bad Data</a:t>
            </a:r>
          </a:p>
        </p:txBody>
      </p:sp>
      <p:cxnSp>
        <p:nvCxnSpPr>
          <p:cNvPr id="13" name="Straight Arrow Connector 12"/>
          <p:cNvCxnSpPr>
            <a:stCxn id="27656" idx="3"/>
          </p:cNvCxnSpPr>
          <p:nvPr/>
        </p:nvCxnSpPr>
        <p:spPr>
          <a:xfrm>
            <a:off x="1212850" y="5894388"/>
            <a:ext cx="290513"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smtClean="0">
                <a:latin typeface="Microsoft Sans Serif" pitchFamily="34" charset="0"/>
                <a:cs typeface="Microsoft Sans Serif" pitchFamily="34" charset="0"/>
              </a:rPr>
              <a:t>Results</a:t>
            </a:r>
          </a:p>
        </p:txBody>
      </p:sp>
      <p:pic>
        <p:nvPicPr>
          <p:cNvPr id="29699" name="Picture 8"/>
          <p:cNvPicPr>
            <a:picLocks noChangeAspect="1"/>
          </p:cNvPicPr>
          <p:nvPr/>
        </p:nvPicPr>
        <p:blipFill>
          <a:blip r:embed="rId3"/>
          <a:srcRect/>
          <a:stretch>
            <a:fillRect/>
          </a:stretch>
        </p:blipFill>
        <p:spPr bwMode="auto">
          <a:xfrm>
            <a:off x="8342313" y="5665788"/>
            <a:ext cx="877887" cy="1173162"/>
          </a:xfrm>
          <a:prstGeom prst="rect">
            <a:avLst/>
          </a:prstGeom>
          <a:noFill/>
          <a:ln w="9525">
            <a:noFill/>
            <a:miter lim="800000"/>
            <a:headEnd/>
            <a:tailEnd/>
          </a:ln>
        </p:spPr>
      </p:pic>
      <p:pic>
        <p:nvPicPr>
          <p:cNvPr id="29700" name="Picture 9" descr="ua_logo_lg"/>
          <p:cNvPicPr>
            <a:picLocks noChangeAspect="1" noChangeArrowheads="1"/>
          </p:cNvPicPr>
          <p:nvPr/>
        </p:nvPicPr>
        <p:blipFill>
          <a:blip r:embed="rId4"/>
          <a:srcRect/>
          <a:stretch>
            <a:fillRect/>
          </a:stretch>
        </p:blipFill>
        <p:spPr bwMode="auto">
          <a:xfrm>
            <a:off x="26988" y="6107113"/>
            <a:ext cx="860425" cy="731837"/>
          </a:xfrm>
          <a:prstGeom prst="rect">
            <a:avLst/>
          </a:prstGeom>
          <a:noFill/>
          <a:ln w="9525">
            <a:noFill/>
            <a:miter lim="800000"/>
            <a:headEnd/>
            <a:tailEnd/>
          </a:ln>
        </p:spPr>
      </p:pic>
      <p:pic>
        <p:nvPicPr>
          <p:cNvPr id="29720" name="Picture 24"/>
          <p:cNvPicPr>
            <a:picLocks noChangeAspect="1" noChangeArrowheads="1"/>
          </p:cNvPicPr>
          <p:nvPr/>
        </p:nvPicPr>
        <p:blipFill>
          <a:blip r:embed="rId5"/>
          <a:srcRect/>
          <a:stretch>
            <a:fillRect/>
          </a:stretch>
        </p:blipFill>
        <p:spPr bwMode="auto">
          <a:xfrm>
            <a:off x="887413" y="1417638"/>
            <a:ext cx="3473450" cy="2374900"/>
          </a:xfrm>
          <a:prstGeom prst="rect">
            <a:avLst/>
          </a:prstGeom>
          <a:noFill/>
          <a:ln w="9525">
            <a:noFill/>
            <a:miter lim="800000"/>
            <a:headEnd/>
            <a:tailEnd/>
          </a:ln>
          <a:effectLst/>
        </p:spPr>
      </p:pic>
      <p:pic>
        <p:nvPicPr>
          <p:cNvPr id="29721" name="Picture 25"/>
          <p:cNvPicPr>
            <a:picLocks noChangeAspect="1" noChangeArrowheads="1"/>
          </p:cNvPicPr>
          <p:nvPr/>
        </p:nvPicPr>
        <p:blipFill>
          <a:blip r:embed="rId6"/>
          <a:srcRect/>
          <a:stretch>
            <a:fillRect/>
          </a:stretch>
        </p:blipFill>
        <p:spPr bwMode="auto">
          <a:xfrm>
            <a:off x="4756150" y="1417638"/>
            <a:ext cx="3473450" cy="2374900"/>
          </a:xfrm>
          <a:prstGeom prst="rect">
            <a:avLst/>
          </a:prstGeom>
          <a:noFill/>
          <a:ln w="9525">
            <a:noFill/>
            <a:miter lim="800000"/>
            <a:headEnd/>
            <a:tailEnd/>
          </a:ln>
          <a:effectLst/>
        </p:spPr>
      </p:pic>
      <p:pic>
        <p:nvPicPr>
          <p:cNvPr id="29724" name="Picture 28"/>
          <p:cNvPicPr>
            <a:picLocks noChangeAspect="1" noChangeArrowheads="1"/>
          </p:cNvPicPr>
          <p:nvPr/>
        </p:nvPicPr>
        <p:blipFill>
          <a:blip r:embed="rId7"/>
          <a:srcRect/>
          <a:stretch>
            <a:fillRect/>
          </a:stretch>
        </p:blipFill>
        <p:spPr bwMode="auto">
          <a:xfrm>
            <a:off x="4756150" y="4005263"/>
            <a:ext cx="3473450" cy="2374900"/>
          </a:xfrm>
          <a:prstGeom prst="rect">
            <a:avLst/>
          </a:prstGeom>
          <a:noFill/>
          <a:ln w="9525">
            <a:noFill/>
            <a:miter lim="800000"/>
            <a:headEnd/>
            <a:tailEnd/>
          </a:ln>
          <a:effectLst/>
        </p:spPr>
      </p:pic>
      <p:pic>
        <p:nvPicPr>
          <p:cNvPr id="29725" name="Picture 29"/>
          <p:cNvPicPr>
            <a:picLocks noChangeAspect="1" noChangeArrowheads="1"/>
          </p:cNvPicPr>
          <p:nvPr/>
        </p:nvPicPr>
        <p:blipFill>
          <a:blip r:embed="rId8"/>
          <a:srcRect/>
          <a:stretch>
            <a:fillRect/>
          </a:stretch>
        </p:blipFill>
        <p:spPr bwMode="auto">
          <a:xfrm>
            <a:off x="887413" y="4005263"/>
            <a:ext cx="3473450" cy="2374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5"/>
          <p:cNvPicPr>
            <a:picLocks noChangeAspect="1"/>
          </p:cNvPicPr>
          <p:nvPr/>
        </p:nvPicPr>
        <p:blipFill>
          <a:blip r:embed="rId3"/>
          <a:srcRect/>
          <a:stretch>
            <a:fillRect/>
          </a:stretch>
        </p:blipFill>
        <p:spPr bwMode="auto">
          <a:xfrm>
            <a:off x="8342313" y="5665788"/>
            <a:ext cx="877887" cy="1173162"/>
          </a:xfrm>
          <a:prstGeom prst="rect">
            <a:avLst/>
          </a:prstGeom>
          <a:noFill/>
          <a:ln w="9525">
            <a:noFill/>
            <a:miter lim="800000"/>
            <a:headEnd/>
            <a:tailEnd/>
          </a:ln>
        </p:spPr>
      </p:pic>
      <p:pic>
        <p:nvPicPr>
          <p:cNvPr id="31746" name="Picture 7" descr="ua_logo_lg"/>
          <p:cNvPicPr>
            <a:picLocks noChangeAspect="1" noChangeArrowheads="1"/>
          </p:cNvPicPr>
          <p:nvPr/>
        </p:nvPicPr>
        <p:blipFill>
          <a:blip r:embed="rId4"/>
          <a:srcRect/>
          <a:stretch>
            <a:fillRect/>
          </a:stretch>
        </p:blipFill>
        <p:spPr bwMode="auto">
          <a:xfrm>
            <a:off x="26988" y="6107113"/>
            <a:ext cx="860425" cy="731837"/>
          </a:xfrm>
          <a:prstGeom prst="rect">
            <a:avLst/>
          </a:prstGeom>
          <a:noFill/>
          <a:ln w="9525">
            <a:noFill/>
            <a:miter lim="800000"/>
            <a:headEnd/>
            <a:tailEnd/>
          </a:ln>
        </p:spPr>
      </p:pic>
      <p:sp>
        <p:nvSpPr>
          <p:cNvPr id="31747" name="Title 1"/>
          <p:cNvSpPr>
            <a:spLocks noGrp="1"/>
          </p:cNvSpPr>
          <p:nvPr>
            <p:ph type="title"/>
          </p:nvPr>
        </p:nvSpPr>
        <p:spPr>
          <a:xfrm>
            <a:off x="0" y="450850"/>
            <a:ext cx="9144000" cy="1031875"/>
          </a:xfrm>
        </p:spPr>
        <p:txBody>
          <a:bodyPr/>
          <a:lstStyle/>
          <a:p>
            <a:r>
              <a:rPr lang="en-US" sz="3500" smtClean="0">
                <a:latin typeface="Microsoft Sans Serif" pitchFamily="34" charset="0"/>
                <a:cs typeface="Microsoft Sans Serif" pitchFamily="34" charset="0"/>
              </a:rPr>
              <a:t>We found a negative relationship between </a:t>
            </a:r>
            <a:r>
              <a:rPr lang="en-US" sz="3500" b="1" smtClean="0">
                <a:latin typeface="Microsoft Sans Serif" pitchFamily="34" charset="0"/>
                <a:cs typeface="Microsoft Sans Serif" pitchFamily="34" charset="0"/>
              </a:rPr>
              <a:t>fluorescence</a:t>
            </a:r>
            <a:r>
              <a:rPr lang="en-US" sz="3500" smtClean="0">
                <a:latin typeface="Microsoft Sans Serif" pitchFamily="34" charset="0"/>
                <a:cs typeface="Microsoft Sans Serif" pitchFamily="34" charset="0"/>
              </a:rPr>
              <a:t> and </a:t>
            </a:r>
            <a:r>
              <a:rPr lang="en-US" sz="3500" b="1" smtClean="0">
                <a:latin typeface="Microsoft Sans Serif" pitchFamily="34" charset="0"/>
                <a:cs typeface="Microsoft Sans Serif" pitchFamily="34" charset="0"/>
              </a:rPr>
              <a:t>heat dissipation.</a:t>
            </a:r>
          </a:p>
        </p:txBody>
      </p:sp>
      <p:graphicFrame>
        <p:nvGraphicFramePr>
          <p:cNvPr id="14" name="Table 13"/>
          <p:cNvGraphicFramePr>
            <a:graphicFrameLocks noGrp="1"/>
          </p:cNvGraphicFramePr>
          <p:nvPr/>
        </p:nvGraphicFramePr>
        <p:xfrm>
          <a:off x="6350365" y="3758146"/>
          <a:ext cx="1992074" cy="1388490"/>
        </p:xfrm>
        <a:graphic>
          <a:graphicData uri="http://schemas.openxmlformats.org/drawingml/2006/table">
            <a:tbl>
              <a:tblPr>
                <a:tableStyleId>{3C2FFA5D-87B4-456A-9821-1D502468CF0F}</a:tableStyleId>
              </a:tblPr>
              <a:tblGrid>
                <a:gridCol w="996037"/>
                <a:gridCol w="996037"/>
              </a:tblGrid>
              <a:tr h="694245">
                <a:tc>
                  <a:txBody>
                    <a:bodyPr/>
                    <a:lstStyle/>
                    <a:p>
                      <a:pPr algn="ctr" fontAlgn="b"/>
                      <a:r>
                        <a:rPr lang="en-US" sz="2400" u="none" strike="noStrike" dirty="0" smtClean="0"/>
                        <a:t>r</a:t>
                      </a:r>
                      <a:r>
                        <a:rPr lang="en-US" sz="2400" u="none" strike="noStrike" baseline="30000" dirty="0" smtClean="0"/>
                        <a:t>2</a:t>
                      </a:r>
                      <a:endParaRPr lang="en-US" sz="2400" b="1" i="0" u="none" strike="noStrike" baseline="30000" dirty="0">
                        <a:solidFill>
                          <a:srgbClr val="000000"/>
                        </a:solidFill>
                        <a:latin typeface="Calibri"/>
                      </a:endParaRPr>
                    </a:p>
                  </a:txBody>
                  <a:tcPr marL="9525" marR="9525" marT="9525" marB="0" anchor="b"/>
                </a:tc>
                <a:tc>
                  <a:txBody>
                    <a:bodyPr/>
                    <a:lstStyle/>
                    <a:p>
                      <a:pPr algn="ctr" fontAlgn="b"/>
                      <a:r>
                        <a:rPr lang="en-US" sz="2400" u="none" strike="noStrike" dirty="0" err="1" smtClean="0"/>
                        <a:t>pval</a:t>
                      </a:r>
                      <a:endParaRPr lang="en-US" sz="2400" b="1" i="0" u="none" strike="noStrike" baseline="30000" dirty="0">
                        <a:solidFill>
                          <a:srgbClr val="000000"/>
                        </a:solidFill>
                        <a:latin typeface="Calibri"/>
                      </a:endParaRPr>
                    </a:p>
                  </a:txBody>
                  <a:tcPr marL="9525" marR="9525" marT="9525" marB="0" anchor="b"/>
                </a:tc>
              </a:tr>
              <a:tr h="694245">
                <a:tc>
                  <a:txBody>
                    <a:bodyPr/>
                    <a:lstStyle/>
                    <a:p>
                      <a:pPr algn="ctr" fontAlgn="b"/>
                      <a:r>
                        <a:rPr lang="en-US" sz="2400" u="none" strike="noStrike" dirty="0" smtClean="0"/>
                        <a:t>0.66</a:t>
                      </a:r>
                      <a:endParaRPr lang="en-US" sz="2400" b="0" i="0" u="none" strike="noStrike" dirty="0">
                        <a:solidFill>
                          <a:srgbClr val="000000"/>
                        </a:solidFill>
                        <a:latin typeface="Calibri"/>
                      </a:endParaRPr>
                    </a:p>
                  </a:txBody>
                  <a:tcPr marL="9525" marR="9525" marT="9525" marB="0" anchor="b"/>
                </a:tc>
                <a:tc>
                  <a:txBody>
                    <a:bodyPr/>
                    <a:lstStyle/>
                    <a:p>
                      <a:pPr algn="ctr" fontAlgn="b"/>
                      <a:r>
                        <a:rPr lang="en-US" sz="2400" u="none" strike="noStrike" dirty="0" smtClean="0"/>
                        <a:t>0.026</a:t>
                      </a:r>
                      <a:endParaRPr lang="en-US" sz="2400" b="0" i="0" u="none" strike="noStrike" dirty="0">
                        <a:solidFill>
                          <a:srgbClr val="000000"/>
                        </a:solidFill>
                        <a:latin typeface="Calibri"/>
                      </a:endParaRPr>
                    </a:p>
                  </a:txBody>
                  <a:tcPr marL="9525" marR="9525" marT="9525" marB="0" anchor="b"/>
                </a:tc>
              </a:tr>
            </a:tbl>
          </a:graphicData>
        </a:graphic>
      </p:graphicFrame>
      <p:pic>
        <p:nvPicPr>
          <p:cNvPr id="31751" name="Picture 7"/>
          <p:cNvPicPr>
            <a:picLocks noChangeAspect="1" noChangeArrowheads="1"/>
          </p:cNvPicPr>
          <p:nvPr/>
        </p:nvPicPr>
        <p:blipFill>
          <a:blip r:embed="rId5"/>
          <a:srcRect/>
          <a:stretch>
            <a:fillRect/>
          </a:stretch>
        </p:blipFill>
        <p:spPr bwMode="auto">
          <a:xfrm>
            <a:off x="234950" y="1771650"/>
            <a:ext cx="6043613" cy="41322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1281</TotalTime>
  <Words>646</Words>
  <Application>Microsoft Office PowerPoint</Application>
  <PresentationFormat>On-screen Show (4:3)</PresentationFormat>
  <Paragraphs>117</Paragraphs>
  <Slides>12</Slides>
  <Notes>12</Notes>
  <HiddenSlides>0</HiddenSlides>
  <MMClips>0</MMClips>
  <ScaleCrop>false</ScaleCrop>
  <HeadingPairs>
    <vt:vector size="6" baseType="variant">
      <vt:variant>
        <vt:lpstr>Fonts Used</vt:lpstr>
      </vt:variant>
      <vt:variant>
        <vt:i4>7</vt:i4>
      </vt:variant>
      <vt:variant>
        <vt:lpstr>Design Template</vt:lpstr>
      </vt:variant>
      <vt:variant>
        <vt:i4>1</vt:i4>
      </vt:variant>
      <vt:variant>
        <vt:lpstr>Slide Titles</vt:lpstr>
      </vt:variant>
      <vt:variant>
        <vt:i4>12</vt:i4>
      </vt:variant>
    </vt:vector>
  </HeadingPairs>
  <TitlesOfParts>
    <vt:vector size="20" baseType="lpstr">
      <vt:lpstr>Calibri</vt:lpstr>
      <vt:lpstr>Arial</vt:lpstr>
      <vt:lpstr>Microsoft Sans Serif</vt:lpstr>
      <vt:lpstr>Symbol</vt:lpstr>
      <vt:lpstr>Wingdings</vt:lpstr>
      <vt:lpstr>Times New Roman</vt:lpstr>
      <vt:lpstr>Cambria</vt:lpstr>
      <vt:lpstr>Office Theme</vt:lpstr>
      <vt:lpstr>CHLOROPHYLL FLUORESCENCE AS AN INDICATOR OF CROP GROWTH EFFICIENCY </vt:lpstr>
      <vt:lpstr>Introduction</vt:lpstr>
      <vt:lpstr>Fluorescence </vt:lpstr>
      <vt:lpstr>Hypotheses</vt:lpstr>
      <vt:lpstr>Slide 5</vt:lpstr>
      <vt:lpstr>Measurements</vt:lpstr>
      <vt:lpstr>Data Analysis</vt:lpstr>
      <vt:lpstr>Results</vt:lpstr>
      <vt:lpstr>We found a negative relationship between fluorescence and heat dissipation.</vt:lpstr>
      <vt:lpstr>Fluorescence and photosynthesis efficiency were strongly correlated.</vt:lpstr>
      <vt:lpstr>Concluding Remarks</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 Williams</dc:creator>
  <cp:lastModifiedBy>Chandra Holifield Collins</cp:lastModifiedBy>
  <cp:revision>73</cp:revision>
  <cp:lastPrinted>2012-04-10T21:08:43Z</cp:lastPrinted>
  <dcterms:created xsi:type="dcterms:W3CDTF">2012-04-08T16:10:59Z</dcterms:created>
  <dcterms:modified xsi:type="dcterms:W3CDTF">2012-04-11T02:04:30Z</dcterms:modified>
</cp:coreProperties>
</file>